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90" r:id="rId3"/>
    <p:sldId id="291" r:id="rId4"/>
    <p:sldId id="292" r:id="rId5"/>
    <p:sldId id="298" r:id="rId6"/>
    <p:sldId id="299" r:id="rId7"/>
    <p:sldId id="300" r:id="rId8"/>
    <p:sldId id="295" r:id="rId9"/>
    <p:sldId id="297" r:id="rId10"/>
    <p:sldId id="296" r:id="rId11"/>
    <p:sldId id="302" r:id="rId12"/>
    <p:sldId id="301" r:id="rId13"/>
    <p:sldId id="303" r:id="rId14"/>
    <p:sldId id="304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ALONSO OSPINA FRANCO" initials="GAOF" lastIdx="1" clrIdx="0">
    <p:extLst>
      <p:ext uri="{19B8F6BF-5375-455C-9EA6-DF929625EA0E}">
        <p15:presenceInfo xmlns:p15="http://schemas.microsoft.com/office/powerpoint/2012/main" userId="S-1-5-21-3019419077-610549453-2680408826-1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'[GABRIEL 123.xlsx]PERMISOS'!$A$5</c:f>
              <c:strCache>
                <c:ptCount val="1"/>
                <c:pt idx="0">
                  <c:v>PERMISO PESCA INDUSTRIA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123.xlsx]PERMISOS'!$B$5,'[GABRIEL 123.xlsx]PERMISOS'!$D$5</c:f>
              <c:numCache>
                <c:formatCode>#,##0</c:formatCode>
                <c:ptCount val="2"/>
                <c:pt idx="0">
                  <c:v>62</c:v>
                </c:pt>
                <c:pt idx="1">
                  <c:v>104027.83925</c:v>
                </c:pt>
              </c:numCache>
            </c:numRef>
          </c:val>
        </c:ser>
        <c:ser>
          <c:idx val="1"/>
          <c:order val="1"/>
          <c:tx>
            <c:strRef>
              <c:f>'[GABRIEL 123.xlsx]PERMISOS'!$A$6</c:f>
              <c:strCache>
                <c:ptCount val="1"/>
                <c:pt idx="0">
                  <c:v>PERMISO DE PROCESAMIENTO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123.xlsx]PERMISOS'!$B$6,'[GABRIEL 123.xlsx]PERMISOS'!$D$6</c:f>
              <c:numCache>
                <c:formatCode>#,##0</c:formatCode>
                <c:ptCount val="2"/>
                <c:pt idx="0">
                  <c:v>30</c:v>
                </c:pt>
                <c:pt idx="1">
                  <c:v>67524.77</c:v>
                </c:pt>
              </c:numCache>
            </c:numRef>
          </c:val>
        </c:ser>
        <c:ser>
          <c:idx val="2"/>
          <c:order val="2"/>
          <c:tx>
            <c:strRef>
              <c:f>'[GABRIEL 123.xlsx]PERMISOS'!$A$7</c:f>
              <c:strCache>
                <c:ptCount val="1"/>
                <c:pt idx="0">
                  <c:v>PERMISO DE INVESTIGACION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123.xlsx]PERMISOS'!$B$7,'[GABRIEL 123.xlsx]PERMISOS'!$D$7</c:f>
              <c:numCache>
                <c:formatCode>#,##0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'[GABRIEL 123.xlsx]PERMISOS'!$A$8</c:f>
              <c:strCache>
                <c:ptCount val="1"/>
                <c:pt idx="0">
                  <c:v>PERMISO PECES ORNAMENTALES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123.xlsx]PERMISOS'!$B$8,'[GABRIEL 123.xlsx]PERMISOS'!$D$8</c:f>
              <c:numCache>
                <c:formatCode>#,##0</c:formatCode>
                <c:ptCount val="2"/>
                <c:pt idx="0">
                  <c:v>69</c:v>
                </c:pt>
                <c:pt idx="1">
                  <c:v>89735.239450000008</c:v>
                </c:pt>
              </c:numCache>
            </c:numRef>
          </c:val>
        </c:ser>
        <c:ser>
          <c:idx val="4"/>
          <c:order val="4"/>
          <c:tx>
            <c:strRef>
              <c:f>'[GABRIEL 123.xlsx]PERMISOS'!$A$9</c:f>
              <c:strCache>
                <c:ptCount val="1"/>
                <c:pt idx="0">
                  <c:v>PERMISO DE COMERCIALIZACION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123.xlsx]PERMISOS'!$B$9,'[GABRIEL 123.xlsx]PERMISOS'!$D$9</c:f>
              <c:numCache>
                <c:formatCode>#,##0</c:formatCode>
                <c:ptCount val="2"/>
                <c:pt idx="0">
                  <c:v>964</c:v>
                </c:pt>
                <c:pt idx="1">
                  <c:v>1395691.51593</c:v>
                </c:pt>
              </c:numCache>
            </c:numRef>
          </c:val>
        </c:ser>
        <c:ser>
          <c:idx val="5"/>
          <c:order val="5"/>
          <c:tx>
            <c:strRef>
              <c:f>'[GABRIEL 123.xlsx]PERMISOS'!$A$10</c:f>
              <c:strCache>
                <c:ptCount val="1"/>
                <c:pt idx="0">
                  <c:v>PERMISO DE CULTIVO - ACUICULTOR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123.xlsx]PERMISOS'!$B$10,'[GABRIEL 123.xlsx]PERMISOS'!$D$10</c:f>
              <c:numCache>
                <c:formatCode>#,##0</c:formatCode>
                <c:ptCount val="2"/>
                <c:pt idx="0">
                  <c:v>137</c:v>
                </c:pt>
                <c:pt idx="1">
                  <c:v>243.37799999999999</c:v>
                </c:pt>
              </c:numCache>
            </c:numRef>
          </c:val>
        </c:ser>
        <c:ser>
          <c:idx val="6"/>
          <c:order val="6"/>
          <c:tx>
            <c:strRef>
              <c:f>'[GABRIEL 123.xlsx]PERMISOS'!$A$11</c:f>
              <c:strCache>
                <c:ptCount val="1"/>
                <c:pt idx="0">
                  <c:v>PERMISO INTEGRADO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123.xlsx]PERMISOS'!$B$11,'[GABRIEL 123.xlsx]PERMISOS'!$D$11</c:f>
              <c:numCache>
                <c:formatCode>#,##0</c:formatCode>
                <c:ptCount val="2"/>
                <c:pt idx="0">
                  <c:v>3</c:v>
                </c:pt>
                <c:pt idx="1">
                  <c:v>4827.183</c:v>
                </c:pt>
              </c:numCache>
            </c:numRef>
          </c:val>
        </c:ser>
        <c:ser>
          <c:idx val="7"/>
          <c:order val="7"/>
          <c:tx>
            <c:strRef>
              <c:f>'[GABRIEL 123.xlsx]PERMISOS'!$A$12</c:f>
              <c:strCache>
                <c:ptCount val="1"/>
                <c:pt idx="0">
                  <c:v>PERMISO DE PESCA DEPORTIVA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123.xlsx]PERMISOS'!$B$12,'[GABRIEL 123.xlsx]PERMISOS'!$D$12</c:f>
              <c:numCache>
                <c:formatCode>#,##0</c:formatCode>
                <c:ptCount val="2"/>
                <c:pt idx="0">
                  <c:v>3</c:v>
                </c:pt>
                <c:pt idx="1">
                  <c:v>3677.09</c:v>
                </c:pt>
              </c:numCache>
            </c:numRef>
          </c:val>
        </c:ser>
        <c:ser>
          <c:idx val="8"/>
          <c:order val="8"/>
          <c:tx>
            <c:strRef>
              <c:f>'[GABRIEL 123.xlsx]PERMISOS'!$A$13</c:f>
              <c:strCache>
                <c:ptCount val="1"/>
                <c:pt idx="0">
                  <c:v>PERMISO AREL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123.xlsx]PERMISOS'!$B$13,'[GABRIEL 123.xlsx]PERMISOS'!$D$13</c:f>
              <c:numCache>
                <c:formatCode>#,##0</c:formatCode>
                <c:ptCount val="2"/>
                <c:pt idx="0">
                  <c:v>111</c:v>
                </c:pt>
                <c:pt idx="1">
                  <c:v>0</c:v>
                </c:pt>
              </c:numCache>
            </c:numRef>
          </c:val>
        </c:ser>
        <c:ser>
          <c:idx val="9"/>
          <c:order val="9"/>
          <c:tx>
            <c:strRef>
              <c:f>'[GABRIEL 123.xlsx]PERMISOS'!$A$14</c:f>
              <c:strCache>
                <c:ptCount val="1"/>
                <c:pt idx="0">
                  <c:v>MODIFICACIONES A PERMISOS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123.xlsx]PERMISOS'!$B$4,'[GABRIEL 123.xlsx]PERMISOS'!$D$4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123.xlsx]PERMISOS'!$B$14,'[GABRIEL 123.xlsx]PERMISOS'!$D$14</c:f>
              <c:numCache>
                <c:formatCode>#,##0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00864"/>
        <c:axId val="164801256"/>
        <c:axId val="0"/>
      </c:bar3DChart>
      <c:catAx>
        <c:axId val="1648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4801256"/>
        <c:crosses val="autoZero"/>
        <c:auto val="1"/>
        <c:lblAlgn val="ctr"/>
        <c:lblOffset val="100"/>
        <c:noMultiLvlLbl val="0"/>
      </c:catAx>
      <c:valAx>
        <c:axId val="16480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48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'[GABRIEL 123.xlsx]GENERAL'!$A$5</c:f>
              <c:strCache>
                <c:ptCount val="1"/>
                <c:pt idx="0">
                  <c:v>PATENTES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123.xlsx]GENERAL'!$B$5,'[GABRIEL 123.xlsx]GENERAL'!$D$5</c:f>
              <c:numCache>
                <c:formatCode>#,##0</c:formatCode>
                <c:ptCount val="2"/>
                <c:pt idx="0">
                  <c:v>201</c:v>
                </c:pt>
                <c:pt idx="1">
                  <c:v>938125.05</c:v>
                </c:pt>
              </c:numCache>
            </c:numRef>
          </c:val>
        </c:ser>
        <c:ser>
          <c:idx val="1"/>
          <c:order val="1"/>
          <c:tx>
            <c:strRef>
              <c:f>'[GABRIEL 123.xlsx]GENERAL'!$A$6</c:f>
              <c:strCache>
                <c:ptCount val="1"/>
                <c:pt idx="0">
                  <c:v>CARNE DE PESCA ARTESANAL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123.xlsx]GENERAL'!$B$6,'[GABRIEL 123.xlsx]GENERAL'!$D$6</c:f>
              <c:numCache>
                <c:formatCode>#,##0</c:formatCode>
                <c:ptCount val="2"/>
                <c:pt idx="0">
                  <c:v>23872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'[GABRIEL 123.xlsx]GENERAL'!$A$7</c:f>
              <c:strCache>
                <c:ptCount val="1"/>
                <c:pt idx="0">
                  <c:v>CARNE PESCA DEPORTIVA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123.xlsx]GENERAL'!$B$7,'[GABRIEL 123.xlsx]GENERAL'!$D$7</c:f>
              <c:numCache>
                <c:formatCode>#,##0</c:formatCode>
                <c:ptCount val="2"/>
                <c:pt idx="0">
                  <c:v>619</c:v>
                </c:pt>
                <c:pt idx="1">
                  <c:v>35470.413</c:v>
                </c:pt>
              </c:numCache>
            </c:numRef>
          </c:val>
        </c:ser>
        <c:ser>
          <c:idx val="3"/>
          <c:order val="3"/>
          <c:tx>
            <c:strRef>
              <c:f>'[GABRIEL 123.xlsx]GENERAL'!$A$8</c:f>
              <c:strCache>
                <c:ptCount val="1"/>
                <c:pt idx="0">
                  <c:v>CARNE AREL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123.xlsx]GENERAL'!$B$8,'[GABRIEL 123.xlsx]GENERAL'!$D$8</c:f>
              <c:numCache>
                <c:formatCode>#,##0</c:formatCode>
                <c:ptCount val="2"/>
                <c:pt idx="0">
                  <c:v>111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'[GABRIEL 123.xlsx]GENERAL'!$A$9</c:f>
              <c:strCache>
                <c:ptCount val="1"/>
                <c:pt idx="0">
                  <c:v>FICHAS TECNICAS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123.xlsx]GENERAL'!$B$9,'[GABRIEL 123.xlsx]GENERAL'!$D$9</c:f>
              <c:numCache>
                <c:formatCode>#,##0</c:formatCode>
                <c:ptCount val="2"/>
                <c:pt idx="0">
                  <c:v>2181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'[GABRIEL 123.xlsx]GENERAL'!$A$10</c:f>
              <c:strCache>
                <c:ptCount val="1"/>
                <c:pt idx="0">
                  <c:v>VISITAS DE INSPECCION OCULAR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123.xlsx]GENERAL'!$B$10,'[GABRIEL 123.xlsx]GENERAL'!$D$10</c:f>
              <c:numCache>
                <c:formatCode>#,##0</c:formatCode>
                <c:ptCount val="2"/>
                <c:pt idx="0">
                  <c:v>1113</c:v>
                </c:pt>
                <c:pt idx="1">
                  <c:v>23334.528999999999</c:v>
                </c:pt>
              </c:numCache>
            </c:numRef>
          </c:val>
        </c:ser>
        <c:ser>
          <c:idx val="6"/>
          <c:order val="6"/>
          <c:tx>
            <c:strRef>
              <c:f>'[GABRIEL 123.xlsx]GENERAL'!$A$11</c:f>
              <c:strCache>
                <c:ptCount val="1"/>
                <c:pt idx="0">
                  <c:v>AUTOS DE ARCHIVO EXPEDIENTES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123.xlsx]GENERAL'!$B$11,'[GABRIEL 123.xlsx]GENERAL'!$D$11</c:f>
              <c:numCache>
                <c:formatCode>#,##0</c:formatCode>
                <c:ptCount val="2"/>
                <c:pt idx="0">
                  <c:v>286</c:v>
                </c:pt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'[GABRIEL 123.xlsx]GENERAL'!$A$12</c:f>
              <c:strCache>
                <c:ptCount val="1"/>
                <c:pt idx="0">
                  <c:v>ASISTENCIA TECNICA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123.xlsx]GENERAL'!$B$12,'[GABRIEL 123.xlsx]GENERAL'!$D$12</c:f>
              <c:numCache>
                <c:formatCode>#,##0</c:formatCode>
                <c:ptCount val="2"/>
                <c:pt idx="0">
                  <c:v>247</c:v>
                </c:pt>
                <c:pt idx="1">
                  <c:v>0</c:v>
                </c:pt>
              </c:numCache>
            </c:numRef>
          </c:val>
        </c:ser>
        <c:ser>
          <c:idx val="8"/>
          <c:order val="8"/>
          <c:tx>
            <c:strRef>
              <c:f>'[GABRIEL 123.xlsx]GENERAL'!$A$13</c:f>
              <c:strCache>
                <c:ptCount val="1"/>
                <c:pt idx="0">
                  <c:v>VENTA ALEVINOS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123.xlsx]GENERAL'!$B$13,'[GABRIEL 123.xlsx]GENERAL'!$D$13</c:f>
              <c:numCache>
                <c:formatCode>#,##0</c:formatCode>
                <c:ptCount val="2"/>
                <c:pt idx="0">
                  <c:v>2136891</c:v>
                </c:pt>
                <c:pt idx="1">
                  <c:v>128372.5</c:v>
                </c:pt>
              </c:numCache>
            </c:numRef>
          </c:val>
        </c:ser>
        <c:ser>
          <c:idx val="9"/>
          <c:order val="9"/>
          <c:tx>
            <c:strRef>
              <c:f>'[GABRIEL 123.xlsx]GENERAL'!$A$14</c:f>
              <c:strCache>
                <c:ptCount val="1"/>
                <c:pt idx="0">
                  <c:v>OTROS INGRESOS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'[GABRIEL 123.xlsx]GENERAL'!$B$4,'[GABRIEL 123.xlsx]GENERAL'!$D$4</c:f>
              <c:strCache>
                <c:ptCount val="2"/>
                <c:pt idx="0">
                  <c:v>ENE - DIC</c:v>
                </c:pt>
                <c:pt idx="1">
                  <c:v>$ MILES</c:v>
                </c:pt>
              </c:strCache>
            </c:strRef>
          </c:cat>
          <c:val>
            <c:numRef>
              <c:f>'[GABRIEL 123.xlsx]GENERAL'!$B$14,'[GABRIEL 123.xlsx]GENERAL'!$D$14</c:f>
              <c:numCache>
                <c:formatCode>#,##0</c:formatCode>
                <c:ptCount val="2"/>
                <c:pt idx="0">
                  <c:v>0</c:v>
                </c:pt>
                <c:pt idx="1">
                  <c:v>1083.0219999999999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02040"/>
        <c:axId val="164802432"/>
        <c:axId val="0"/>
      </c:bar3DChart>
      <c:catAx>
        <c:axId val="16480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4802432"/>
        <c:crosses val="autoZero"/>
        <c:auto val="1"/>
        <c:lblAlgn val="ctr"/>
        <c:lblOffset val="100"/>
        <c:noMultiLvlLbl val="0"/>
      </c:catAx>
      <c:valAx>
        <c:axId val="16480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480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47259-07C8-4CEC-8E58-0FB3CDEA500E}" type="datetimeFigureOut">
              <a:rPr lang="es-ES" smtClean="0"/>
              <a:t>13/07/2017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EE905-AF4E-4BEF-B581-BC234107A0D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8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  <p:transition spd="slow" advClick="0" advTm="1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  <p:transition spd="slow" advClick="0" advTm="1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  <p:transition spd="slow" advClick="0" advTm="1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  <p:transition spd="slow" advClick="0" advTm="1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  <p:transition spd="slow" advClick="0" advTm="1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  <p:transition spd="slow" advClick="0" advTm="1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  <p:transition spd="slow" advClick="0" advTm="1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  <p:transition spd="slow" advClick="0" advTm="1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  <p:transition spd="slow" advClick="0" advTm="1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  <p:transition spd="slow" advClick="0" advTm="1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  <p:transition spd="slow" advClick="0" advTm="1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pPr/>
              <a:t>13/07/2017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nap.gov.co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6300" r="388" b="34901"/>
          <a:stretch/>
        </p:blipFill>
        <p:spPr>
          <a:xfrm>
            <a:off x="-147467" y="-181828"/>
            <a:ext cx="9305778" cy="419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17735" y="3241947"/>
            <a:ext cx="9126265" cy="213269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-29692" y="3507577"/>
            <a:ext cx="9144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 - DTAF</a:t>
            </a:r>
          </a:p>
          <a:p>
            <a:pPr algn="r"/>
            <a:endParaRPr lang="es-CO" sz="4400" b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17314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911" y="9573"/>
            <a:ext cx="9144000" cy="13311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5 CuadroTexto"/>
          <p:cNvSpPr txBox="1"/>
          <p:nvPr/>
        </p:nvSpPr>
        <p:spPr>
          <a:xfrm>
            <a:off x="-7987" y="1264978"/>
            <a:ext cx="9143089" cy="31085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CO" sz="28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Acciones </a:t>
            </a:r>
            <a:r>
              <a:rPr lang="es-CO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fomento a la pesca artesanal marino costera y   Acciones de fomento a la 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pesca artesanal continental  </a:t>
            </a:r>
            <a:r>
              <a:rPr lang="es-CO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s-CO" sz="28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sz="2800" b="1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Asignado </a:t>
            </a:r>
            <a:r>
              <a:rPr lang="es-C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$2.509.841.300 (17%)</a:t>
            </a:r>
            <a:endParaRPr lang="es-CO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s-CO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179056" y="53406"/>
            <a:ext cx="87849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ACCIONES PARA EL DESARROLLO DE LA PESCA MARINA Y CONTINENTAL</a:t>
            </a:r>
            <a:endParaRPr lang="es-ES" sz="4700" b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s-ES" sz="4700" b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8" b="36824"/>
          <a:stretch/>
        </p:blipFill>
        <p:spPr>
          <a:xfrm>
            <a:off x="36697" y="3920538"/>
            <a:ext cx="9143089" cy="185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34738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911" y="9573"/>
            <a:ext cx="9144000" cy="13311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59024" y="183787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359024" y="188640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359024" y="183787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8113" y="1692235"/>
            <a:ext cx="748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Personas Capacitadas 2016                        23,276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88033"/>
              </p:ext>
            </p:extLst>
          </p:nvPr>
        </p:nvGraphicFramePr>
        <p:xfrm>
          <a:off x="874686" y="2362657"/>
          <a:ext cx="7585745" cy="1007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0344"/>
                <a:gridCol w="2653994"/>
                <a:gridCol w="1291407"/>
              </a:tblGrid>
              <a:tr h="3253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IMPORTACIONES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0831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No. REGISTROS DE IMPORTACIONES - VUCE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3816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30701"/>
              </p:ext>
            </p:extLst>
          </p:nvPr>
        </p:nvGraphicFramePr>
        <p:xfrm>
          <a:off x="874687" y="3511588"/>
          <a:ext cx="7585744" cy="1054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0344"/>
                <a:gridCol w="2653994"/>
                <a:gridCol w="1291406"/>
              </a:tblGrid>
              <a:tr h="3513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EXPORTACIONES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1388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513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No. REGISTROS DE EXPORTACION - VUCE  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5673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99653"/>
              </p:ext>
            </p:extLst>
          </p:nvPr>
        </p:nvGraphicFramePr>
        <p:xfrm>
          <a:off x="874686" y="4641445"/>
          <a:ext cx="7585743" cy="1262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2240"/>
                <a:gridCol w="2653825"/>
                <a:gridCol w="1289678"/>
              </a:tblGrid>
              <a:tr h="3370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EXPORTACION DE PECES ORNAMENTALES - VUCE.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82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FINAL ENE - DIC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NUMERO DE PECES ORNAMENTALES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VALOR EN DOLARES U$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701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31.025.909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16.254.281,33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5" name="Imagen 2" descr="Nueva plantilla alta resolu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4" descr="Nueva plantilla alta resolu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1" descr="colombia siembra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48046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965"/>
            <a:ext cx="9143089" cy="60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84938" y="-1035789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4101804"/>
            <a:ext cx="9143089" cy="19061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sz="6000" b="1" dirty="0"/>
          </a:p>
        </p:txBody>
      </p:sp>
      <p:sp>
        <p:nvSpPr>
          <p:cNvPr id="13" name="Rectángulo 12"/>
          <p:cNvSpPr/>
          <p:nvPr/>
        </p:nvSpPr>
        <p:spPr>
          <a:xfrm>
            <a:off x="469306" y="4267775"/>
            <a:ext cx="83780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APOYO A NUESTROS PESCADORES EN TODA COLOMBIA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050487" y="6124346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742789" y="5974541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01463" y="6210096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18" y="6115253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91588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0706" t="27448" r="12366" b="15368"/>
          <a:stretch/>
        </p:blipFill>
        <p:spPr>
          <a:xfrm>
            <a:off x="1" y="908720"/>
            <a:ext cx="9144000" cy="38216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4088292"/>
            <a:ext cx="9144000" cy="212328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5 CuadroTexto"/>
          <p:cNvSpPr txBox="1"/>
          <p:nvPr/>
        </p:nvSpPr>
        <p:spPr>
          <a:xfrm>
            <a:off x="359024" y="4365103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MÁS INFORMACIÓN LOS INVITAMOS A CONOCER EL INFORME DE GESTIÓN 2016 EN NUESTRA PAGINA </a:t>
            </a:r>
            <a:r>
              <a:rPr lang="es-CO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www.aunap.gov.co</a:t>
            </a:r>
            <a:r>
              <a:rPr lang="es-CO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Imagen 2" descr="Nueva plantilla alta resolu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869101" y="174336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" descr="Nueva plantilla alta resolu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561403" y="24531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4820077" y="260086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" descr="colombia siembra-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5243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13569"/>
      </p:ext>
    </p:extLst>
  </p:cSld>
  <p:clrMapOvr>
    <a:masterClrMapping/>
  </p:clrMapOvr>
  <p:transition spd="slow" advClick="0" advTm="12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844824"/>
            <a:ext cx="9144000" cy="266429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5 Rectángulo"/>
          <p:cNvSpPr/>
          <p:nvPr/>
        </p:nvSpPr>
        <p:spPr>
          <a:xfrm>
            <a:off x="0" y="2348880"/>
            <a:ext cx="9144000" cy="1368152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¡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TRANSPARENCIA, OPORTUNIDAD Y ACCESO A LA INFORMACIÓN, SERÁ NUESTRA MISIÓN! </a:t>
            </a:r>
          </a:p>
          <a:p>
            <a:pPr algn="ctr"/>
            <a:endParaRPr lang="es-CO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#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ExpoGestionAunap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2" descr="Nueva plantilla alta resolu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941109" y="6030381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Nueva plantilla alta resolu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633411" y="5880576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4892085" y="61161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" descr="colombia siembra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21288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79569"/>
      </p:ext>
    </p:extLst>
  </p:cSld>
  <p:clrMapOvr>
    <a:masterClrMapping/>
  </p:clrMapOvr>
  <p:transition spd="slow" advClick="0" advTm="12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5900" y="-1842"/>
            <a:ext cx="9144000" cy="13311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-1764704" y="244677"/>
            <a:ext cx="87849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7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OBJETIVO GENERAL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205412" y="1510073"/>
            <a:ext cx="878497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u="sng" dirty="0" smtClean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Actualizar e </a:t>
            </a:r>
            <a:r>
              <a:rPr lang="es-CO" sz="28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s-CO" sz="2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mplementar medidas de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Administración y Fomento</a:t>
            </a:r>
            <a:r>
              <a:rPr lang="es-CO" sz="2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para el aprovechamiento y desarrollo sostenible de la actividad pesquera y acuícola. 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23429" r="-3709" b="34281"/>
          <a:stretch/>
        </p:blipFill>
        <p:spPr>
          <a:xfrm>
            <a:off x="44231" y="3934750"/>
            <a:ext cx="9191123" cy="194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90563" y="55190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90563" y="59762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979562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1553" r="-723" b="70453"/>
          <a:stretch/>
        </p:blipFill>
        <p:spPr>
          <a:xfrm>
            <a:off x="-88898" y="664806"/>
            <a:ext cx="9323617" cy="174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911" y="9573"/>
            <a:ext cx="9144000" cy="13311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-900608" y="257002"/>
            <a:ext cx="87849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7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ESPECÍFICOS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911" y="2109451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Administrar de manera eficiente  la actividad pesquera y acuícola.</a:t>
            </a:r>
          </a:p>
          <a:p>
            <a:pPr algn="ctr"/>
            <a:endParaRPr lang="es-CO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Promover acciones para el desarrollo de la acuicultura.</a:t>
            </a:r>
          </a:p>
          <a:p>
            <a:pPr marL="514350" indent="-514350" algn="ctr">
              <a:buFont typeface="+mj-lt"/>
              <a:buAutoNum type="arabicPeriod"/>
            </a:pPr>
            <a:endParaRPr lang="es-CO" sz="24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Promover acciones para el desarrollo de la pesca </a:t>
            </a:r>
            <a:r>
              <a:rPr lang="es-CO" sz="24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marina y continental. </a:t>
            </a:r>
          </a:p>
          <a:p>
            <a:pPr marL="514350" indent="-514350" algn="just">
              <a:buFont typeface="+mj-lt"/>
              <a:buAutoNum type="arabicPeriod"/>
            </a:pPr>
            <a:endParaRPr lang="es-CO" sz="2400" b="1" dirty="0" smtClean="0">
              <a:solidFill>
                <a:srgbClr val="00B0F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ASIGNADO $15.597.742.921</a:t>
            </a:r>
          </a:p>
          <a:p>
            <a:pPr algn="ctr">
              <a:lnSpc>
                <a:spcPct val="150000"/>
              </a:lnSpc>
            </a:pP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6513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911" y="9573"/>
            <a:ext cx="9144000" cy="13311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4479" y="13656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ADMINISTRAR DE MANERA EFICIENTE  LA ACTIVIDAD PESQUERA Y ACUÍCOLA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0515" y="1639937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Actos administrativos expedidos, </a:t>
            </a:r>
            <a:r>
              <a:rPr lang="es-CO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ordenación                </a:t>
            </a:r>
            <a:r>
              <a:rPr lang="es-CO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pesquera, capacitación, difusión </a:t>
            </a:r>
            <a:r>
              <a:rPr lang="es-CO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acuerdos interinstitucionales.</a:t>
            </a:r>
          </a:p>
          <a:p>
            <a:pPr algn="ctr"/>
            <a:endParaRPr lang="es-CO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Asignado </a:t>
            </a:r>
            <a:r>
              <a:rPr lang="es-CO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$2.449.057.173 (15%)</a:t>
            </a:r>
          </a:p>
          <a:p>
            <a:pPr algn="just"/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7" b="17206"/>
          <a:stretch/>
        </p:blipFill>
        <p:spPr>
          <a:xfrm>
            <a:off x="-5985" y="4225260"/>
            <a:ext cx="9149985" cy="154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85931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4938" y="-1035789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852" y="222859"/>
            <a:ext cx="9133148" cy="54184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TRÁMITES 2016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82119"/>
              </p:ext>
            </p:extLst>
          </p:nvPr>
        </p:nvGraphicFramePr>
        <p:xfrm>
          <a:off x="347830" y="1051663"/>
          <a:ext cx="4080154" cy="28575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5881"/>
                <a:gridCol w="634823"/>
                <a:gridCol w="1299450"/>
              </a:tblGrid>
              <a:tr h="1213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</a:rPr>
                        <a:t>PERMISOS OTORGADOS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6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DOCUMENTOS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ENE - DIC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RECAUDO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PESCA INDUSTRIA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62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104.027.839,25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DE PROCESAMIENTO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 67.524.770,00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DE INVESTIGACION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PECES ORNAMENTALES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69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 89.735.239,45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DE COMERCIALIZACION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964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1.395.691.515,93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DE CULTIVO - ACUICULTOR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137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      243.378,00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INTEGRADO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   4.827.183,00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DE PESCA DEPORTIVA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   3.677.090,00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PERMISO AREL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4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MODIFICACIONES A PERMISOS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088487"/>
              </p:ext>
            </p:extLst>
          </p:nvPr>
        </p:nvGraphicFramePr>
        <p:xfrm>
          <a:off x="4427984" y="2455593"/>
          <a:ext cx="4572000" cy="296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02645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4938" y="-1035789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852" y="222859"/>
            <a:ext cx="9133148" cy="54184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TRÁMITES 2016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11682"/>
              </p:ext>
            </p:extLst>
          </p:nvPr>
        </p:nvGraphicFramePr>
        <p:xfrm>
          <a:off x="101750" y="917287"/>
          <a:ext cx="4089400" cy="24193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4227"/>
                <a:gridCol w="675750"/>
                <a:gridCol w="1129423"/>
              </a:tblGrid>
              <a:tr h="2095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PATENTES OTORGADOS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DOCUMENTOS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ENE - DIC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RECAUDO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PATENTES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  938.125.050,00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CARNE DE PESCA ARTESANAL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23.872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CARNE PESCA DEPORTIVA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619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    35.470.413,00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CARNE AREL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FICHAS TECNICAS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2.181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VISITAS DE INSPECCION OCULAR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1.113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    23.334.529,00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AUTOS DE ARCHIVO EXPEDIENTES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286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ASISTENCIA TECNICA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247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VENTA ALEVINOS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2.136.891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  128.372.500,00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OTROS INGRESOS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      1.083.022,00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809027"/>
              </p:ext>
            </p:extLst>
          </p:nvPr>
        </p:nvGraphicFramePr>
        <p:xfrm>
          <a:off x="4364508" y="2678846"/>
          <a:ext cx="4572000" cy="298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0454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4938" y="-1035789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852" y="222859"/>
            <a:ext cx="9133148" cy="54184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 CARNÉ DE PESCA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50" y="3463278"/>
            <a:ext cx="2460013" cy="154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84938" y="1772816"/>
            <a:ext cx="107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4233" y="39636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45" y="3374198"/>
            <a:ext cx="2609109" cy="1630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645" y="1300219"/>
            <a:ext cx="2610250" cy="1648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35" y="1308770"/>
            <a:ext cx="2515428" cy="1639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2" descr="Nueva plantilla alta resoluc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4" descr="Nueva plantilla alta resoluc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" descr="colombia siembra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87710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911" y="9573"/>
            <a:ext cx="9144000" cy="13311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568" y="5782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ACCIONES PARA EL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DESARROLLO DE LA  ACUICULTURA</a:t>
            </a:r>
            <a:endParaRPr lang="es-ES" sz="3600" b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5" y="1515095"/>
            <a:ext cx="838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Gestionar administrativamente las estaciones, Realizar la Producción de Alevinos en las Estaciones y Realizar Acciones de Fomento a la Acuicultura a Nivel Nacional.</a:t>
            </a:r>
            <a:endParaRPr lang="es-CO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u="sng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</a:t>
            </a:r>
            <a:r>
              <a:rPr lang="es-CO" sz="2800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Asignado </a:t>
            </a:r>
            <a:r>
              <a:rPr lang="es-CO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$10.638.842.849 (68%)</a:t>
            </a:r>
            <a:endParaRPr lang="es-CO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b="57764"/>
          <a:stretch/>
        </p:blipFill>
        <p:spPr>
          <a:xfrm>
            <a:off x="-17456" y="4302454"/>
            <a:ext cx="9144000" cy="171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14935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4938" y="-1035789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TÉCNICA DE ADMINISTRACIÓN Y FOMENTO</a:t>
            </a:r>
          </a:p>
          <a:p>
            <a:pPr algn="r"/>
            <a:endParaRPr lang="es-CO" sz="4700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5" y="5805264"/>
            <a:ext cx="2592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852" y="222859"/>
            <a:ext cx="9133148" cy="54184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Y REPOBLAMINETO ALEVINOS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5" y="85071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/>
              <a:t>La producción total de alevinos destinados para fomento, repoblamiento de cuerpos de agua  natural y venta en las estaciones.</a:t>
            </a:r>
            <a:endParaRPr lang="es-ES" sz="2200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70570"/>
              </p:ext>
            </p:extLst>
          </p:nvPr>
        </p:nvGraphicFramePr>
        <p:xfrm>
          <a:off x="1787630" y="1751921"/>
          <a:ext cx="5579592" cy="14814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98871"/>
                <a:gridCol w="1780721"/>
              </a:tblGrid>
              <a:tr h="3045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PRODUCCION DE ALEVINOS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7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ESTACIONES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No. Alevinos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0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 dirty="0">
                          <a:effectLst/>
                        </a:rPr>
                        <a:t>REPELON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8.560.400,00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0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 dirty="0">
                          <a:effectLst/>
                        </a:rPr>
                        <a:t>GIGANTE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7.233.616,00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45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>
                          <a:effectLst/>
                        </a:rPr>
                        <a:t>BAHIA MALAGA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   5.000,00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48516"/>
              </p:ext>
            </p:extLst>
          </p:nvPr>
        </p:nvGraphicFramePr>
        <p:xfrm>
          <a:off x="400961" y="3619685"/>
          <a:ext cx="3955014" cy="176599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70989"/>
                <a:gridCol w="970776"/>
                <a:gridCol w="913249"/>
              </a:tblGrid>
              <a:tr h="2943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CAPACITACIONES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86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ESTACIONES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No. Eventos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No. Personas capacitadas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 dirty="0">
                          <a:effectLst/>
                        </a:rPr>
                        <a:t>REPELON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69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1240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>
                          <a:effectLst/>
                        </a:rPr>
                        <a:t>GIGANTE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>
                          <a:effectLst/>
                        </a:rPr>
                        <a:t>BAHIA MALAGA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263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410" y="3456990"/>
            <a:ext cx="3913149" cy="224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2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1970" r="75705" b="28030"/>
          <a:stretch>
            <a:fillRect/>
          </a:stretch>
        </p:blipFill>
        <p:spPr bwMode="auto">
          <a:xfrm>
            <a:off x="1172033" y="5976293"/>
            <a:ext cx="1743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 descr="Nueva plantilla alta res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8333" r="993" b="37122"/>
          <a:stretch>
            <a:fillRect/>
          </a:stretch>
        </p:blipFill>
        <p:spPr bwMode="auto">
          <a:xfrm>
            <a:off x="6804248" y="5839544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 bwMode="auto">
          <a:xfrm>
            <a:off x="5071913" y="6133231"/>
            <a:ext cx="10287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" descr="colombia siembra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75" y="5974541"/>
            <a:ext cx="1330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75624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505</Words>
  <Application>Microsoft Office PowerPoint</Application>
  <PresentationFormat>Presentación en pantalla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LEIDY YOHANA HIDALGO LEON</cp:lastModifiedBy>
  <cp:revision>228</cp:revision>
  <dcterms:created xsi:type="dcterms:W3CDTF">2014-10-20T16:00:02Z</dcterms:created>
  <dcterms:modified xsi:type="dcterms:W3CDTF">2017-07-14T15:47:21Z</dcterms:modified>
</cp:coreProperties>
</file>