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321" r:id="rId6"/>
    <p:sldId id="322" r:id="rId7"/>
    <p:sldId id="266" r:id="rId8"/>
    <p:sldId id="268" r:id="rId9"/>
    <p:sldId id="269" r:id="rId10"/>
    <p:sldId id="273" r:id="rId11"/>
    <p:sldId id="274" r:id="rId12"/>
    <p:sldId id="277" r:id="rId13"/>
    <p:sldId id="276" r:id="rId14"/>
    <p:sldId id="275" r:id="rId15"/>
    <p:sldId id="280" r:id="rId16"/>
    <p:sldId id="282" r:id="rId17"/>
    <p:sldId id="283" r:id="rId18"/>
    <p:sldId id="270" r:id="rId19"/>
    <p:sldId id="323" r:id="rId20"/>
    <p:sldId id="324" r:id="rId21"/>
    <p:sldId id="285" r:id="rId22"/>
    <p:sldId id="287" r:id="rId23"/>
    <p:sldId id="288" r:id="rId24"/>
    <p:sldId id="291" r:id="rId25"/>
    <p:sldId id="289" r:id="rId26"/>
    <p:sldId id="292" r:id="rId27"/>
    <p:sldId id="293" r:id="rId28"/>
    <p:sldId id="294" r:id="rId29"/>
    <p:sldId id="295" r:id="rId30"/>
    <p:sldId id="297" r:id="rId31"/>
    <p:sldId id="296" r:id="rId32"/>
    <p:sldId id="320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5" r:id="rId5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8D"/>
    <a:srgbClr val="034B8E"/>
    <a:srgbClr val="467BAC"/>
    <a:srgbClr val="00933D"/>
    <a:srgbClr val="00488C"/>
    <a:srgbClr val="D9E1F2"/>
    <a:srgbClr val="00AAE3"/>
    <a:srgbClr val="FFB601"/>
    <a:srgbClr val="F8F6F8"/>
    <a:srgbClr val="D59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ul_\Downloads\INFORME%20CG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Hoja1!$A$6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9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25F-4808-A151-1CA432FEAACD}"/>
              </c:ext>
            </c:extLst>
          </c:dPt>
          <c:dPt>
            <c:idx val="1"/>
            <c:invertIfNegative val="0"/>
            <c:bubble3D val="0"/>
            <c:spPr>
              <a:solidFill>
                <a:srgbClr val="0049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5F-4808-A151-1CA432FEAACD}"/>
              </c:ext>
            </c:extLst>
          </c:dPt>
          <c:dPt>
            <c:idx val="2"/>
            <c:invertIfNegative val="0"/>
            <c:bubble3D val="0"/>
            <c:spPr>
              <a:solidFill>
                <a:srgbClr val="0049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25F-4808-A151-1CA432FEAACD}"/>
              </c:ext>
            </c:extLst>
          </c:dPt>
          <c:dPt>
            <c:idx val="3"/>
            <c:invertIfNegative val="0"/>
            <c:bubble3D val="0"/>
            <c:spPr>
              <a:solidFill>
                <a:srgbClr val="0049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25F-4808-A151-1CA432FEAACD}"/>
              </c:ext>
            </c:extLst>
          </c:dPt>
          <c:dPt>
            <c:idx val="4"/>
            <c:invertIfNegative val="0"/>
            <c:bubble3D val="0"/>
            <c:spPr>
              <a:solidFill>
                <a:srgbClr val="0049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5F-4808-A151-1CA432FEAA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Hoja1!$B$5:$H$5</c:f>
              <c:strCache>
                <c:ptCount val="7"/>
                <c:pt idx="0">
                  <c:v>TOTAL HALLAZGOS</c:v>
                </c:pt>
                <c:pt idx="1">
                  <c:v>ADMINISTRIVOS</c:v>
                </c:pt>
                <c:pt idx="2">
                  <c:v>INCIDENCIA DISCIPLINARIA</c:v>
                </c:pt>
                <c:pt idx="3">
                  <c:v>ALCANCE
FISCAL</c:v>
                </c:pt>
                <c:pt idx="4">
                  <c:v>INCIDENCIA 
PENAL</c:v>
                </c:pt>
                <c:pt idx="5">
                  <c:v>OTRAS INCIDENCIA</c:v>
                </c:pt>
                <c:pt idx="6">
                  <c:v>INDAGACIÓN PRELIMINAR</c:v>
                </c:pt>
              </c:strCache>
            </c:strRef>
          </c:cat>
          <c:val>
            <c:numRef>
              <c:f>Hoja1!$B$6:$H$6</c:f>
              <c:numCache>
                <c:formatCode>General</c:formatCode>
                <c:ptCount val="7"/>
                <c:pt idx="0">
                  <c:v>13</c:v>
                </c:pt>
                <c:pt idx="1">
                  <c:v>4</c:v>
                </c:pt>
                <c:pt idx="2">
                  <c:v>6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5F-4808-A151-1CA432FEAACD}"/>
            </c:ext>
          </c:extLst>
        </c:ser>
        <c:ser>
          <c:idx val="1"/>
          <c:order val="1"/>
          <c:tx>
            <c:strRef>
              <c:f>Hoja1!$A$7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Hoja1!$B$5:$H$5</c:f>
              <c:strCache>
                <c:ptCount val="7"/>
                <c:pt idx="0">
                  <c:v>TOTAL HALLAZGOS</c:v>
                </c:pt>
                <c:pt idx="1">
                  <c:v>ADMINISTRIVOS</c:v>
                </c:pt>
                <c:pt idx="2">
                  <c:v>INCIDENCIA DISCIPLINARIA</c:v>
                </c:pt>
                <c:pt idx="3">
                  <c:v>ALCANCE
FISCAL</c:v>
                </c:pt>
                <c:pt idx="4">
                  <c:v>INCIDENCIA 
PENAL</c:v>
                </c:pt>
                <c:pt idx="5">
                  <c:v>OTRAS INCIDENCIA</c:v>
                </c:pt>
                <c:pt idx="6">
                  <c:v>INDAGACIÓN PRELIMINAR</c:v>
                </c:pt>
              </c:strCache>
            </c:strRef>
          </c:cat>
          <c:val>
            <c:numRef>
              <c:f>Hoja1!$B$7:$H$7</c:f>
              <c:numCache>
                <c:formatCode>General</c:formatCode>
                <c:ptCount val="7"/>
                <c:pt idx="0">
                  <c:v>14</c:v>
                </c:pt>
                <c:pt idx="1">
                  <c:v>11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5F-4808-A151-1CA432FEAACD}"/>
            </c:ext>
          </c:extLst>
        </c:ser>
        <c:ser>
          <c:idx val="2"/>
          <c:order val="2"/>
          <c:tx>
            <c:strRef>
              <c:f>Hoja1!$A$8</c:f>
              <c:strCache>
                <c:ptCount val="1"/>
                <c:pt idx="0">
                  <c:v>2020 - 2021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Hoja1!$B$5:$H$5</c:f>
              <c:strCache>
                <c:ptCount val="7"/>
                <c:pt idx="0">
                  <c:v>TOTAL HALLAZGOS</c:v>
                </c:pt>
                <c:pt idx="1">
                  <c:v>ADMINISTRIVOS</c:v>
                </c:pt>
                <c:pt idx="2">
                  <c:v>INCIDENCIA DISCIPLINARIA</c:v>
                </c:pt>
                <c:pt idx="3">
                  <c:v>ALCANCE
FISCAL</c:v>
                </c:pt>
                <c:pt idx="4">
                  <c:v>INCIDENCIA 
PENAL</c:v>
                </c:pt>
                <c:pt idx="5">
                  <c:v>OTRAS INCIDENCIA</c:v>
                </c:pt>
                <c:pt idx="6">
                  <c:v>INDAGACIÓN PRELIMINAR</c:v>
                </c:pt>
              </c:strCache>
            </c:strRef>
          </c:cat>
          <c:val>
            <c:numRef>
              <c:f>Hoja1!$B$8:$H$8</c:f>
              <c:numCache>
                <c:formatCode>General</c:formatCode>
                <c:ptCount val="7"/>
                <c:pt idx="0">
                  <c:v>10</c:v>
                </c:pt>
                <c:pt idx="1">
                  <c:v>5</c:v>
                </c:pt>
                <c:pt idx="2">
                  <c:v>3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5F-4808-A151-1CA432FEA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0644111"/>
        <c:axId val="590633295"/>
      </c:barChart>
      <c:catAx>
        <c:axId val="590644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633295"/>
        <c:crosses val="autoZero"/>
        <c:auto val="1"/>
        <c:lblAlgn val="ctr"/>
        <c:lblOffset val="100"/>
        <c:noMultiLvlLbl val="0"/>
      </c:catAx>
      <c:valAx>
        <c:axId val="590633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64411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7DDE2F-7EC5-D9CE-9B2A-8B4572F0D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8FF3E3-4A31-CCAE-228A-C7986DC29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BA884C-4660-1471-DF50-242D5C13A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0CF8-2E57-45D4-AA37-75BEF9F91C19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DF003E-958C-2039-1F50-31ECB00F1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302A91-CDDA-D1EF-4A1B-54F24BAD5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26F7-A397-4DB9-B158-66EBD8AA78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4891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C13376-BCDF-8C21-BEAC-057CD33D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A645FD-3140-B023-3804-B5D64F17C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9ACD13-0F68-C305-4578-0D8464F92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0CF8-2E57-45D4-AA37-75BEF9F91C19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7D7A37-F454-B72C-EB2F-28B82D24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3C434E-4A09-B6C7-1575-D5A791CE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26F7-A397-4DB9-B158-66EBD8AA78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715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267926-D91D-0E30-B439-0107C1F22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CFA3682-7910-F5E4-CDB0-1055285CC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DDF760-4446-2AB5-3FD6-CA7B5DCA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0CF8-2E57-45D4-AA37-75BEF9F91C19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630D85-E2D4-BD27-3B5A-6CFD6EA56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971F19-1BD5-FCEB-F883-3254250E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26F7-A397-4DB9-B158-66EBD8AA78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527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C776B-B0BB-D08F-83F5-6BE2352A7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60452-7BDC-1E79-1D8D-EDD9B335F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F8852-1A8F-3655-06F9-1285CE689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0CF8-2E57-45D4-AA37-75BEF9F91C19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5CC5A8-A8B8-6CB6-26D7-3D1458416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D7591-A898-81EC-4FBA-6811A2603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26F7-A397-4DB9-B158-66EBD8AA78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0851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FB38A2-15BD-DDC0-5DCD-375B95C8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045308-D548-4B32-D42F-536059B5C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4F56B7-5919-260E-A181-5DD97473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0CF8-2E57-45D4-AA37-75BEF9F91C19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1BD282-5505-AA02-48F6-6831EA3F2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3543DF-1C50-246E-E67E-652526FF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26F7-A397-4DB9-B158-66EBD8AA78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513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971F18-A02C-DAD0-EC4C-B160692A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54FDFF-1F56-7590-F470-A1EAFA635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0DCA3C-1BAA-298A-AB78-F71AE9171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B6014A-14BC-4868-889A-466932645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0CF8-2E57-45D4-AA37-75BEF9F91C19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84BCC6-98DC-D900-D224-CB71CAD1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566A6C-40DA-79C1-1680-6114D479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26F7-A397-4DB9-B158-66EBD8AA78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38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5A407-0544-D459-943C-6F693075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01C6D5-BB8F-9835-9B4B-B6B61F6C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67C432-87CE-F524-FFF1-82AB02BA9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35F055-D26F-1D0E-FF85-FABA1F4F7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DDEC80-18A8-FBED-B95D-87C7C9628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E18617C-C135-8CF8-746B-F8BDDDB7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0CF8-2E57-45D4-AA37-75BEF9F91C19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689C203-9279-FCBB-B852-B62A4967B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1D459E-0B89-F290-809A-9F904386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26F7-A397-4DB9-B158-66EBD8AA78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74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A4F34-54A5-42A4-B6B1-422B9E369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4F265E8-E4F5-0CE2-2309-6A67931F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0CF8-2E57-45D4-AA37-75BEF9F91C19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48399C-468B-D1AE-D961-3D0CADD18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87C38F-07E7-9FAA-9FFA-71383B3A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26F7-A397-4DB9-B158-66EBD8AA78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566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C6D6D7A-BFF1-33F4-9164-3AB67F42C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0CF8-2E57-45D4-AA37-75BEF9F91C19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6C0EF76-731C-49A0-656F-031750F3D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33F6E1-F79D-AB2F-95D5-84C89C38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26F7-A397-4DB9-B158-66EBD8AA78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182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4CE740-C899-CC2D-34C4-D24453E2F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2CA7F1-3BE4-A360-0307-31B02406F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67351E-E1DA-FF8A-158A-001683612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CD38A1-9BFF-2AD9-321F-B91F4EB9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0CF8-2E57-45D4-AA37-75BEF9F91C19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7EB2B2-A533-E532-1C34-76E1EC41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94149D-47EE-3559-6D6D-3E7CDF1E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26F7-A397-4DB9-B158-66EBD8AA78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88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5D242-0008-D9FC-C4C2-A739711B8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AB4DC3B-96F6-92DC-DC0E-69320F92D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91109C-33A4-05CB-C9D4-76C6167F3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9A891E-C26E-7AEF-459E-4607FD113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0CF8-2E57-45D4-AA37-75BEF9F91C19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2DC711-0873-5760-BB4A-C0B31CBA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0F4FA3-A613-5872-F887-399DCEC7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26F7-A397-4DB9-B158-66EBD8AA78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617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06E66F6-0F10-3E33-FCE2-EF7C297A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922D72-0C3C-1F6F-6224-093E72D10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7FF7B2-80A5-1C47-5483-01E69011F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50CF8-2E57-45D4-AA37-75BEF9F91C19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3693E5-B41C-94F3-4406-2E59148A0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249C14-A7B3-1A8A-3056-39604F3F9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726F7-A397-4DB9-B158-66EBD8AA78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38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2.jpg"/></Relationships>
</file>

<file path=ppt/slides/_rels/slide43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60.png"/><Relationship Id="rId26" Type="http://schemas.openxmlformats.org/officeDocument/2006/relationships/image" Target="../media/image65.png"/><Relationship Id="rId39" Type="http://schemas.openxmlformats.org/officeDocument/2006/relationships/image" Target="../media/image75.png"/><Relationship Id="rId21" Type="http://schemas.openxmlformats.org/officeDocument/2006/relationships/image" Target="../media/image62.png"/><Relationship Id="rId34" Type="http://schemas.openxmlformats.org/officeDocument/2006/relationships/image" Target="../media/image72.png"/><Relationship Id="rId42" Type="http://schemas.openxmlformats.org/officeDocument/2006/relationships/image" Target="../media/image77.png"/><Relationship Id="rId7" Type="http://schemas.openxmlformats.org/officeDocument/2006/relationships/image" Target="../media/image53.svg"/><Relationship Id="rId2" Type="http://schemas.openxmlformats.org/officeDocument/2006/relationships/image" Target="../media/image2.jpg"/><Relationship Id="rId16" Type="http://schemas.openxmlformats.org/officeDocument/2006/relationships/image" Target="../media/image58.png"/><Relationship Id="rId20" Type="http://schemas.microsoft.com/office/2007/relationships/hdphoto" Target="../media/hdphoto2.wdp"/><Relationship Id="rId29" Type="http://schemas.openxmlformats.org/officeDocument/2006/relationships/image" Target="../media/image67.png"/><Relationship Id="rId41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24" Type="http://schemas.openxmlformats.org/officeDocument/2006/relationships/image" Target="../media/image64.svg"/><Relationship Id="rId32" Type="http://schemas.openxmlformats.org/officeDocument/2006/relationships/image" Target="../media/image70.png"/><Relationship Id="rId37" Type="http://schemas.microsoft.com/office/2007/relationships/hdphoto" Target="../media/hdphoto6.wdp"/><Relationship Id="rId40" Type="http://schemas.openxmlformats.org/officeDocument/2006/relationships/image" Target="../media/image76.png"/><Relationship Id="rId5" Type="http://schemas.openxmlformats.org/officeDocument/2006/relationships/image" Target="../media/image49.png"/><Relationship Id="rId15" Type="http://schemas.openxmlformats.org/officeDocument/2006/relationships/image" Target="../media/image57.png"/><Relationship Id="rId23" Type="http://schemas.openxmlformats.org/officeDocument/2006/relationships/image" Target="../media/image63.png"/><Relationship Id="rId28" Type="http://schemas.openxmlformats.org/officeDocument/2006/relationships/image" Target="../media/image66.png"/><Relationship Id="rId36" Type="http://schemas.openxmlformats.org/officeDocument/2006/relationships/image" Target="../media/image73.png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31" Type="http://schemas.openxmlformats.org/officeDocument/2006/relationships/image" Target="../media/image69.png"/><Relationship Id="rId4" Type="http://schemas.openxmlformats.org/officeDocument/2006/relationships/image" Target="../media/image48.jpeg"/><Relationship Id="rId9" Type="http://schemas.openxmlformats.org/officeDocument/2006/relationships/image" Target="../media/image52.png"/><Relationship Id="rId14" Type="http://schemas.openxmlformats.org/officeDocument/2006/relationships/image" Target="../media/image56.png"/><Relationship Id="rId22" Type="http://schemas.microsoft.com/office/2007/relationships/hdphoto" Target="../media/hdphoto3.wdp"/><Relationship Id="rId27" Type="http://schemas.microsoft.com/office/2007/relationships/hdphoto" Target="../media/hdphoto4.wdp"/><Relationship Id="rId30" Type="http://schemas.openxmlformats.org/officeDocument/2006/relationships/image" Target="../media/image68.png"/><Relationship Id="rId35" Type="http://schemas.microsoft.com/office/2007/relationships/hdphoto" Target="../media/hdphoto5.wdp"/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5" Type="http://schemas.openxmlformats.org/officeDocument/2006/relationships/image" Target="../media/image64.png"/><Relationship Id="rId33" Type="http://schemas.openxmlformats.org/officeDocument/2006/relationships/image" Target="../media/image71.png"/><Relationship Id="rId38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11.wdp"/><Relationship Id="rId3" Type="http://schemas.openxmlformats.org/officeDocument/2006/relationships/image" Target="../media/image5.png"/><Relationship Id="rId7" Type="http://schemas.microsoft.com/office/2007/relationships/hdphoto" Target="../media/hdphoto9.wdp"/><Relationship Id="rId12" Type="http://schemas.openxmlformats.org/officeDocument/2006/relationships/image" Target="../media/image8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microsoft.com/office/2007/relationships/hdphoto" Target="../media/hdphoto3.wdp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image" Target="../media/image62.png"/><Relationship Id="rId4" Type="http://schemas.openxmlformats.org/officeDocument/2006/relationships/image" Target="../media/image78.png"/><Relationship Id="rId9" Type="http://schemas.microsoft.com/office/2007/relationships/hdphoto" Target="../media/hdphoto10.wdp"/><Relationship Id="rId1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8.png"/><Relationship Id="rId3" Type="http://schemas.microsoft.com/office/2007/relationships/media" Target="../media/media3.mp4"/><Relationship Id="rId7" Type="http://schemas.openxmlformats.org/officeDocument/2006/relationships/image" Target="../media/image86.png"/><Relationship Id="rId12" Type="http://schemas.microsoft.com/office/2007/relationships/hdphoto" Target="../media/hdphoto9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jpg"/><Relationship Id="rId11" Type="http://schemas.openxmlformats.org/officeDocument/2006/relationships/image" Target="../media/image79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8.wdp"/><Relationship Id="rId4" Type="http://schemas.openxmlformats.org/officeDocument/2006/relationships/video" Target="../media/media3.mp4"/><Relationship Id="rId9" Type="http://schemas.openxmlformats.org/officeDocument/2006/relationships/image" Target="../media/image78.png"/><Relationship Id="rId14" Type="http://schemas.microsoft.com/office/2007/relationships/hdphoto" Target="../media/hdphoto13.wdp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2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2.jp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2.jpg"/><Relationship Id="rId9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1.wdp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1.png"/><Relationship Id="rId5" Type="http://schemas.openxmlformats.org/officeDocument/2006/relationships/image" Target="../media/image101.png"/><Relationship Id="rId10" Type="http://schemas.openxmlformats.org/officeDocument/2006/relationships/image" Target="../media/image102.png"/><Relationship Id="rId4" Type="http://schemas.openxmlformats.org/officeDocument/2006/relationships/image" Target="../media/image2.jpg"/><Relationship Id="rId9" Type="http://schemas.microsoft.com/office/2007/relationships/hdphoto" Target="../media/hdphoto12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microsoft.com/office/2007/relationships/hdphoto" Target="../media/hdphoto10.wdp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12" Type="http://schemas.openxmlformats.org/officeDocument/2006/relationships/image" Target="../media/image8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107.png"/><Relationship Id="rId1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18" Type="http://schemas.microsoft.com/office/2007/relationships/hdphoto" Target="../media/hdphoto24.wdp"/><Relationship Id="rId3" Type="http://schemas.openxmlformats.org/officeDocument/2006/relationships/image" Target="../media/image110.png"/><Relationship Id="rId21" Type="http://schemas.microsoft.com/office/2007/relationships/hdphoto" Target="../media/hdphoto25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openxmlformats.org/officeDocument/2006/relationships/image" Target="../media/image119.png"/><Relationship Id="rId2" Type="http://schemas.openxmlformats.org/officeDocument/2006/relationships/image" Target="../media/image2.jpg"/><Relationship Id="rId16" Type="http://schemas.microsoft.com/office/2007/relationships/hdphoto" Target="../media/hdphoto23.wdp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5" Type="http://schemas.openxmlformats.org/officeDocument/2006/relationships/image" Target="../media/image118.png"/><Relationship Id="rId10" Type="http://schemas.openxmlformats.org/officeDocument/2006/relationships/image" Target="../media/image115.png"/><Relationship Id="rId19" Type="http://schemas.openxmlformats.org/officeDocument/2006/relationships/image" Target="../media/image120.png"/><Relationship Id="rId4" Type="http://schemas.microsoft.com/office/2007/relationships/hdphoto" Target="../media/hdphoto19.wdp"/><Relationship Id="rId9" Type="http://schemas.openxmlformats.org/officeDocument/2006/relationships/image" Target="../media/image114.png"/><Relationship Id="rId14" Type="http://schemas.microsoft.com/office/2007/relationships/hdphoto" Target="../media/hdphoto22.wdp"/><Relationship Id="rId22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jpeg"/><Relationship Id="rId18" Type="http://schemas.openxmlformats.org/officeDocument/2006/relationships/image" Target="../media/image138.jpeg"/><Relationship Id="rId26" Type="http://schemas.openxmlformats.org/officeDocument/2006/relationships/image" Target="../media/image146.jpeg"/><Relationship Id="rId3" Type="http://schemas.openxmlformats.org/officeDocument/2006/relationships/image" Target="../media/image123.jpeg"/><Relationship Id="rId21" Type="http://schemas.openxmlformats.org/officeDocument/2006/relationships/image" Target="../media/image141.jpeg"/><Relationship Id="rId7" Type="http://schemas.openxmlformats.org/officeDocument/2006/relationships/image" Target="../media/image127.jpeg"/><Relationship Id="rId12" Type="http://schemas.openxmlformats.org/officeDocument/2006/relationships/image" Target="../media/image132.jpeg"/><Relationship Id="rId17" Type="http://schemas.openxmlformats.org/officeDocument/2006/relationships/image" Target="../media/image137.jpeg"/><Relationship Id="rId25" Type="http://schemas.openxmlformats.org/officeDocument/2006/relationships/image" Target="../media/image145.jpeg"/><Relationship Id="rId2" Type="http://schemas.openxmlformats.org/officeDocument/2006/relationships/image" Target="../media/image2.jpg"/><Relationship Id="rId16" Type="http://schemas.openxmlformats.org/officeDocument/2006/relationships/image" Target="../media/image136.jpeg"/><Relationship Id="rId20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24" Type="http://schemas.openxmlformats.org/officeDocument/2006/relationships/image" Target="../media/image144.jpeg"/><Relationship Id="rId5" Type="http://schemas.openxmlformats.org/officeDocument/2006/relationships/image" Target="../media/image125.jpeg"/><Relationship Id="rId15" Type="http://schemas.openxmlformats.org/officeDocument/2006/relationships/image" Target="../media/image135.jpeg"/><Relationship Id="rId23" Type="http://schemas.openxmlformats.org/officeDocument/2006/relationships/image" Target="../media/image143.jpeg"/><Relationship Id="rId28" Type="http://schemas.openxmlformats.org/officeDocument/2006/relationships/image" Target="../media/image148.jpeg"/><Relationship Id="rId10" Type="http://schemas.openxmlformats.org/officeDocument/2006/relationships/image" Target="../media/image130.jpeg"/><Relationship Id="rId19" Type="http://schemas.openxmlformats.org/officeDocument/2006/relationships/image" Target="../media/image139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Relationship Id="rId14" Type="http://schemas.openxmlformats.org/officeDocument/2006/relationships/image" Target="../media/image134.jpeg"/><Relationship Id="rId22" Type="http://schemas.openxmlformats.org/officeDocument/2006/relationships/image" Target="../media/image142.jpeg"/><Relationship Id="rId27" Type="http://schemas.openxmlformats.org/officeDocument/2006/relationships/image" Target="../media/image14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D0D21D-E351-384E-37A2-7AE8181F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0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76D46A-36C4-D98A-0AC8-112950649C5D}"/>
              </a:ext>
            </a:extLst>
          </p:cNvPr>
          <p:cNvSpPr txBox="1"/>
          <p:nvPr/>
        </p:nvSpPr>
        <p:spPr>
          <a:xfrm>
            <a:off x="782749" y="326391"/>
            <a:ext cx="5999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Gestión Financiera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7A7FB31-E502-B258-7E9C-2D65B2FBBF45}"/>
              </a:ext>
            </a:extLst>
          </p:cNvPr>
          <p:cNvSpPr txBox="1"/>
          <p:nvPr/>
        </p:nvSpPr>
        <p:spPr>
          <a:xfrm>
            <a:off x="1039075" y="1112552"/>
            <a:ext cx="194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Ejecución</a:t>
            </a:r>
            <a:endParaRPr lang="es-CO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FF8768B-E8F9-0C73-7D12-01C3C33EC84D}"/>
              </a:ext>
            </a:extLst>
          </p:cNvPr>
          <p:cNvSpPr txBox="1"/>
          <p:nvPr/>
        </p:nvSpPr>
        <p:spPr>
          <a:xfrm>
            <a:off x="1358164" y="2093109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97%</a:t>
            </a:r>
            <a:endParaRPr lang="es-CO" sz="24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6979358-36F0-444D-CACE-34BCBD0216EA}"/>
              </a:ext>
            </a:extLst>
          </p:cNvPr>
          <p:cNvSpPr txBox="1"/>
          <p:nvPr/>
        </p:nvSpPr>
        <p:spPr>
          <a:xfrm>
            <a:off x="1019684" y="5001962"/>
            <a:ext cx="194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atin typeface="Montserrat Medium" pitchFamily="2" charset="0"/>
              </a:rPr>
              <a:t>Funcionamiento</a:t>
            </a:r>
          </a:p>
        </p:txBody>
      </p:sp>
      <p:sp>
        <p:nvSpPr>
          <p:cNvPr id="35" name="Rectángulo: esquinas superiores redondeadas 34">
            <a:extLst>
              <a:ext uri="{FF2B5EF4-FFF2-40B4-BE49-F238E27FC236}">
                <a16:creationId xmlns:a16="http://schemas.microsoft.com/office/drawing/2014/main" id="{EC9ED848-AF2A-5342-22A9-AE495D66BE50}"/>
              </a:ext>
            </a:extLst>
          </p:cNvPr>
          <p:cNvSpPr/>
          <p:nvPr/>
        </p:nvSpPr>
        <p:spPr>
          <a:xfrm>
            <a:off x="1512997" y="257245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id="{024CE9BE-EA4B-5207-EDF5-B80723F758D5}"/>
              </a:ext>
            </a:extLst>
          </p:cNvPr>
          <p:cNvSpPr/>
          <p:nvPr/>
        </p:nvSpPr>
        <p:spPr>
          <a:xfrm>
            <a:off x="1521789" y="4047067"/>
            <a:ext cx="362049" cy="868069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$13.671</a:t>
            </a:r>
          </a:p>
        </p:txBody>
      </p:sp>
      <p:sp>
        <p:nvSpPr>
          <p:cNvPr id="40" name="Rectángulo: esquinas superiores redondeadas 39">
            <a:extLst>
              <a:ext uri="{FF2B5EF4-FFF2-40B4-BE49-F238E27FC236}">
                <a16:creationId xmlns:a16="http://schemas.microsoft.com/office/drawing/2014/main" id="{E858F529-217A-480B-11A7-21B4A290DE01}"/>
              </a:ext>
            </a:extLst>
          </p:cNvPr>
          <p:cNvSpPr/>
          <p:nvPr/>
        </p:nvSpPr>
        <p:spPr>
          <a:xfrm>
            <a:off x="2055567" y="257245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: esquinas superiores redondeadas 40">
            <a:extLst>
              <a:ext uri="{FF2B5EF4-FFF2-40B4-BE49-F238E27FC236}">
                <a16:creationId xmlns:a16="http://schemas.microsoft.com/office/drawing/2014/main" id="{C915E1A5-0D94-FE7B-C286-4F42FDD4AFAE}"/>
              </a:ext>
            </a:extLst>
          </p:cNvPr>
          <p:cNvSpPr/>
          <p:nvPr/>
        </p:nvSpPr>
        <p:spPr>
          <a:xfrm>
            <a:off x="2064359" y="3696789"/>
            <a:ext cx="362049" cy="1218347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$13.282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9B6746F-4F22-5FDB-CC89-29F680836E00}"/>
              </a:ext>
            </a:extLst>
          </p:cNvPr>
          <p:cNvSpPr txBox="1"/>
          <p:nvPr/>
        </p:nvSpPr>
        <p:spPr>
          <a:xfrm>
            <a:off x="2936976" y="2093109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95%</a:t>
            </a:r>
            <a:endParaRPr lang="es-CO" sz="24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F9AA724E-AA5D-8B24-C221-3E86584AB822}"/>
              </a:ext>
            </a:extLst>
          </p:cNvPr>
          <p:cNvSpPr txBox="1"/>
          <p:nvPr/>
        </p:nvSpPr>
        <p:spPr>
          <a:xfrm>
            <a:off x="2598496" y="5001962"/>
            <a:ext cx="194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atin typeface="Montserrat Medium" pitchFamily="2" charset="0"/>
              </a:rPr>
              <a:t>Inversión</a:t>
            </a:r>
          </a:p>
        </p:txBody>
      </p:sp>
      <p:sp>
        <p:nvSpPr>
          <p:cNvPr id="48" name="Rectángulo: esquinas superiores redondeadas 47">
            <a:extLst>
              <a:ext uri="{FF2B5EF4-FFF2-40B4-BE49-F238E27FC236}">
                <a16:creationId xmlns:a16="http://schemas.microsoft.com/office/drawing/2014/main" id="{A48BCFDF-E5C2-6797-55BF-E99EAACC3D88}"/>
              </a:ext>
            </a:extLst>
          </p:cNvPr>
          <p:cNvSpPr/>
          <p:nvPr/>
        </p:nvSpPr>
        <p:spPr>
          <a:xfrm>
            <a:off x="3091809" y="257245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superiores redondeadas 49">
            <a:extLst>
              <a:ext uri="{FF2B5EF4-FFF2-40B4-BE49-F238E27FC236}">
                <a16:creationId xmlns:a16="http://schemas.microsoft.com/office/drawing/2014/main" id="{3CDC080D-6076-0438-A224-6CE25EEB9E42}"/>
              </a:ext>
            </a:extLst>
          </p:cNvPr>
          <p:cNvSpPr/>
          <p:nvPr/>
        </p:nvSpPr>
        <p:spPr>
          <a:xfrm>
            <a:off x="3100601" y="3021707"/>
            <a:ext cx="362049" cy="1893429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$63.577</a:t>
            </a:r>
          </a:p>
        </p:txBody>
      </p:sp>
      <p:sp>
        <p:nvSpPr>
          <p:cNvPr id="52" name="Rectángulo: esquinas superiores redondeadas 51">
            <a:extLst>
              <a:ext uri="{FF2B5EF4-FFF2-40B4-BE49-F238E27FC236}">
                <a16:creationId xmlns:a16="http://schemas.microsoft.com/office/drawing/2014/main" id="{97C9071F-A028-CF45-DE87-E310F76B06CB}"/>
              </a:ext>
            </a:extLst>
          </p:cNvPr>
          <p:cNvSpPr/>
          <p:nvPr/>
        </p:nvSpPr>
        <p:spPr>
          <a:xfrm>
            <a:off x="3634379" y="257245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Rectángulo: esquinas superiores redondeadas 53">
            <a:extLst>
              <a:ext uri="{FF2B5EF4-FFF2-40B4-BE49-F238E27FC236}">
                <a16:creationId xmlns:a16="http://schemas.microsoft.com/office/drawing/2014/main" id="{3BE3C9DE-CC6D-E4C3-42CF-53E801160AAE}"/>
              </a:ext>
            </a:extLst>
          </p:cNvPr>
          <p:cNvSpPr/>
          <p:nvPr/>
        </p:nvSpPr>
        <p:spPr>
          <a:xfrm>
            <a:off x="3643171" y="3165999"/>
            <a:ext cx="379633" cy="1749137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$60.240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09EAB555-F538-F57C-8082-BB2943070FE3}"/>
              </a:ext>
            </a:extLst>
          </p:cNvPr>
          <p:cNvSpPr txBox="1"/>
          <p:nvPr/>
        </p:nvSpPr>
        <p:spPr>
          <a:xfrm>
            <a:off x="4338571" y="2093109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95%</a:t>
            </a:r>
            <a:endParaRPr lang="es-CO" sz="24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08B4EA55-31AF-FDA6-5E57-F4D8463940D0}"/>
              </a:ext>
            </a:extLst>
          </p:cNvPr>
          <p:cNvSpPr txBox="1"/>
          <p:nvPr/>
        </p:nvSpPr>
        <p:spPr>
          <a:xfrm>
            <a:off x="4000091" y="5001962"/>
            <a:ext cx="194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atin typeface="Montserrat Medium" pitchFamily="2" charset="0"/>
              </a:rPr>
              <a:t>Total</a:t>
            </a:r>
          </a:p>
        </p:txBody>
      </p:sp>
      <p:sp>
        <p:nvSpPr>
          <p:cNvPr id="59" name="Rectángulo: esquinas superiores redondeadas 58">
            <a:extLst>
              <a:ext uri="{FF2B5EF4-FFF2-40B4-BE49-F238E27FC236}">
                <a16:creationId xmlns:a16="http://schemas.microsoft.com/office/drawing/2014/main" id="{D113BAA7-06E1-A3AE-5781-E08BDCBDC220}"/>
              </a:ext>
            </a:extLst>
          </p:cNvPr>
          <p:cNvSpPr/>
          <p:nvPr/>
        </p:nvSpPr>
        <p:spPr>
          <a:xfrm>
            <a:off x="4493404" y="257245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Rectángulo: esquinas superiores redondeadas 59">
            <a:extLst>
              <a:ext uri="{FF2B5EF4-FFF2-40B4-BE49-F238E27FC236}">
                <a16:creationId xmlns:a16="http://schemas.microsoft.com/office/drawing/2014/main" id="{97A9781C-E3B5-E7A8-168D-4D843ADA8164}"/>
              </a:ext>
            </a:extLst>
          </p:cNvPr>
          <p:cNvSpPr/>
          <p:nvPr/>
        </p:nvSpPr>
        <p:spPr>
          <a:xfrm>
            <a:off x="4502196" y="2700867"/>
            <a:ext cx="370841" cy="2214269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$77.247</a:t>
            </a:r>
          </a:p>
        </p:txBody>
      </p:sp>
      <p:sp>
        <p:nvSpPr>
          <p:cNvPr id="61" name="Rectángulo: esquinas superiores redondeadas 60">
            <a:extLst>
              <a:ext uri="{FF2B5EF4-FFF2-40B4-BE49-F238E27FC236}">
                <a16:creationId xmlns:a16="http://schemas.microsoft.com/office/drawing/2014/main" id="{BE13E23A-EA31-CB40-E14F-EA419453EB23}"/>
              </a:ext>
            </a:extLst>
          </p:cNvPr>
          <p:cNvSpPr/>
          <p:nvPr/>
        </p:nvSpPr>
        <p:spPr>
          <a:xfrm>
            <a:off x="5035974" y="257245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2" name="Rectángulo: esquinas superiores redondeadas 61">
            <a:extLst>
              <a:ext uri="{FF2B5EF4-FFF2-40B4-BE49-F238E27FC236}">
                <a16:creationId xmlns:a16="http://schemas.microsoft.com/office/drawing/2014/main" id="{60A349C4-6D74-94F6-C1A3-B07922A9A115}"/>
              </a:ext>
            </a:extLst>
          </p:cNvPr>
          <p:cNvSpPr/>
          <p:nvPr/>
        </p:nvSpPr>
        <p:spPr>
          <a:xfrm>
            <a:off x="5044766" y="2836333"/>
            <a:ext cx="362049" cy="2078803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$73.522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C6B81429-349D-40A4-5A92-BCE19183CA22}"/>
              </a:ext>
            </a:extLst>
          </p:cNvPr>
          <p:cNvSpPr txBox="1"/>
          <p:nvPr/>
        </p:nvSpPr>
        <p:spPr>
          <a:xfrm>
            <a:off x="2598496" y="5399057"/>
            <a:ext cx="194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2021</a:t>
            </a:r>
            <a:endParaRPr lang="es-CO" sz="2400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sp>
        <p:nvSpPr>
          <p:cNvPr id="4096" name="Rectángulo 4095">
            <a:extLst>
              <a:ext uri="{FF2B5EF4-FFF2-40B4-BE49-F238E27FC236}">
                <a16:creationId xmlns:a16="http://schemas.microsoft.com/office/drawing/2014/main" id="{044D2BEE-BA2F-8AE4-0088-0ACC1ED26786}"/>
              </a:ext>
            </a:extLst>
          </p:cNvPr>
          <p:cNvSpPr/>
          <p:nvPr/>
        </p:nvSpPr>
        <p:spPr>
          <a:xfrm>
            <a:off x="6148372" y="1481884"/>
            <a:ext cx="45719" cy="449598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97" name="CuadroTexto 4096">
            <a:extLst>
              <a:ext uri="{FF2B5EF4-FFF2-40B4-BE49-F238E27FC236}">
                <a16:creationId xmlns:a16="http://schemas.microsoft.com/office/drawing/2014/main" id="{4D2A9B7F-A43A-2719-39DE-D2BE0AFFCC2E}"/>
              </a:ext>
            </a:extLst>
          </p:cNvPr>
          <p:cNvSpPr txBox="1"/>
          <p:nvPr/>
        </p:nvSpPr>
        <p:spPr>
          <a:xfrm>
            <a:off x="6971851" y="2093109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83%</a:t>
            </a:r>
            <a:endParaRPr lang="es-CO" sz="24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4098" name="CuadroTexto 4097">
            <a:extLst>
              <a:ext uri="{FF2B5EF4-FFF2-40B4-BE49-F238E27FC236}">
                <a16:creationId xmlns:a16="http://schemas.microsoft.com/office/drawing/2014/main" id="{A9CEA800-69C2-368E-768C-41B47838C0C5}"/>
              </a:ext>
            </a:extLst>
          </p:cNvPr>
          <p:cNvSpPr txBox="1"/>
          <p:nvPr/>
        </p:nvSpPr>
        <p:spPr>
          <a:xfrm>
            <a:off x="6633371" y="5001962"/>
            <a:ext cx="194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atin typeface="Montserrat Medium" pitchFamily="2" charset="0"/>
              </a:rPr>
              <a:t>Funcionamiento</a:t>
            </a:r>
          </a:p>
        </p:txBody>
      </p:sp>
      <p:sp>
        <p:nvSpPr>
          <p:cNvPr id="4099" name="Rectángulo: esquinas superiores redondeadas 4098">
            <a:extLst>
              <a:ext uri="{FF2B5EF4-FFF2-40B4-BE49-F238E27FC236}">
                <a16:creationId xmlns:a16="http://schemas.microsoft.com/office/drawing/2014/main" id="{D9BD322A-20EC-4E8C-83A6-0D30CCA57EB3}"/>
              </a:ext>
            </a:extLst>
          </p:cNvPr>
          <p:cNvSpPr/>
          <p:nvPr/>
        </p:nvSpPr>
        <p:spPr>
          <a:xfrm>
            <a:off x="7126684" y="257245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00" name="Rectángulo: esquinas superiores redondeadas 4099">
            <a:extLst>
              <a:ext uri="{FF2B5EF4-FFF2-40B4-BE49-F238E27FC236}">
                <a16:creationId xmlns:a16="http://schemas.microsoft.com/office/drawing/2014/main" id="{059A1AC6-E66D-F640-C28E-EC66F69D8530}"/>
              </a:ext>
            </a:extLst>
          </p:cNvPr>
          <p:cNvSpPr/>
          <p:nvPr/>
        </p:nvSpPr>
        <p:spPr>
          <a:xfrm>
            <a:off x="7135476" y="4047067"/>
            <a:ext cx="362049" cy="868069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$13.814</a:t>
            </a:r>
          </a:p>
        </p:txBody>
      </p:sp>
      <p:sp>
        <p:nvSpPr>
          <p:cNvPr id="4101" name="Rectángulo: esquinas superiores redondeadas 4100">
            <a:extLst>
              <a:ext uri="{FF2B5EF4-FFF2-40B4-BE49-F238E27FC236}">
                <a16:creationId xmlns:a16="http://schemas.microsoft.com/office/drawing/2014/main" id="{7D32C70E-E609-CE8B-33A9-F8D7C681CCA3}"/>
              </a:ext>
            </a:extLst>
          </p:cNvPr>
          <p:cNvSpPr/>
          <p:nvPr/>
        </p:nvSpPr>
        <p:spPr>
          <a:xfrm>
            <a:off x="7669254" y="257245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02" name="Rectángulo: esquinas superiores redondeadas 4101">
            <a:extLst>
              <a:ext uri="{FF2B5EF4-FFF2-40B4-BE49-F238E27FC236}">
                <a16:creationId xmlns:a16="http://schemas.microsoft.com/office/drawing/2014/main" id="{74C2120B-763A-8265-030F-C18EC73929D6}"/>
              </a:ext>
            </a:extLst>
          </p:cNvPr>
          <p:cNvSpPr/>
          <p:nvPr/>
        </p:nvSpPr>
        <p:spPr>
          <a:xfrm>
            <a:off x="7678046" y="4157133"/>
            <a:ext cx="350071" cy="758003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200" dirty="0">
                <a:latin typeface="Montserrat Medium" pitchFamily="2" charset="0"/>
              </a:rPr>
              <a:t>$11.464</a:t>
            </a:r>
          </a:p>
        </p:txBody>
      </p:sp>
      <p:sp>
        <p:nvSpPr>
          <p:cNvPr id="4103" name="CuadroTexto 4102">
            <a:extLst>
              <a:ext uri="{FF2B5EF4-FFF2-40B4-BE49-F238E27FC236}">
                <a16:creationId xmlns:a16="http://schemas.microsoft.com/office/drawing/2014/main" id="{2E2D82B7-E648-C342-8A11-7221E45FEDBF}"/>
              </a:ext>
            </a:extLst>
          </p:cNvPr>
          <p:cNvSpPr txBox="1"/>
          <p:nvPr/>
        </p:nvSpPr>
        <p:spPr>
          <a:xfrm>
            <a:off x="8550663" y="2093109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87%</a:t>
            </a:r>
            <a:endParaRPr lang="es-CO" sz="24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4104" name="CuadroTexto 4103">
            <a:extLst>
              <a:ext uri="{FF2B5EF4-FFF2-40B4-BE49-F238E27FC236}">
                <a16:creationId xmlns:a16="http://schemas.microsoft.com/office/drawing/2014/main" id="{8EDBE279-11E6-7971-7E0D-345A6210CF67}"/>
              </a:ext>
            </a:extLst>
          </p:cNvPr>
          <p:cNvSpPr txBox="1"/>
          <p:nvPr/>
        </p:nvSpPr>
        <p:spPr>
          <a:xfrm>
            <a:off x="8212183" y="5001962"/>
            <a:ext cx="194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atin typeface="Montserrat Medium" pitchFamily="2" charset="0"/>
              </a:rPr>
              <a:t>Inversión</a:t>
            </a:r>
          </a:p>
        </p:txBody>
      </p:sp>
      <p:sp>
        <p:nvSpPr>
          <p:cNvPr id="4105" name="Rectángulo: esquinas superiores redondeadas 4104">
            <a:extLst>
              <a:ext uri="{FF2B5EF4-FFF2-40B4-BE49-F238E27FC236}">
                <a16:creationId xmlns:a16="http://schemas.microsoft.com/office/drawing/2014/main" id="{2458E66C-A029-590E-AAD8-C68D873D78A5}"/>
              </a:ext>
            </a:extLst>
          </p:cNvPr>
          <p:cNvSpPr/>
          <p:nvPr/>
        </p:nvSpPr>
        <p:spPr>
          <a:xfrm>
            <a:off x="8705496" y="257245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06" name="Rectángulo: esquinas superiores redondeadas 4105">
            <a:extLst>
              <a:ext uri="{FF2B5EF4-FFF2-40B4-BE49-F238E27FC236}">
                <a16:creationId xmlns:a16="http://schemas.microsoft.com/office/drawing/2014/main" id="{AA2978FD-8846-9B4F-D6FD-679A7B08018D}"/>
              </a:ext>
            </a:extLst>
          </p:cNvPr>
          <p:cNvSpPr/>
          <p:nvPr/>
        </p:nvSpPr>
        <p:spPr>
          <a:xfrm>
            <a:off x="8714288" y="3021707"/>
            <a:ext cx="362049" cy="1893429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$51.052</a:t>
            </a:r>
          </a:p>
        </p:txBody>
      </p:sp>
      <p:sp>
        <p:nvSpPr>
          <p:cNvPr id="4107" name="Rectángulo: esquinas superiores redondeadas 4106">
            <a:extLst>
              <a:ext uri="{FF2B5EF4-FFF2-40B4-BE49-F238E27FC236}">
                <a16:creationId xmlns:a16="http://schemas.microsoft.com/office/drawing/2014/main" id="{623D8500-E5CC-96FC-8D31-810557A9D51B}"/>
              </a:ext>
            </a:extLst>
          </p:cNvPr>
          <p:cNvSpPr/>
          <p:nvPr/>
        </p:nvSpPr>
        <p:spPr>
          <a:xfrm>
            <a:off x="9248066" y="257245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08" name="Rectángulo: esquinas superiores redondeadas 4107">
            <a:extLst>
              <a:ext uri="{FF2B5EF4-FFF2-40B4-BE49-F238E27FC236}">
                <a16:creationId xmlns:a16="http://schemas.microsoft.com/office/drawing/2014/main" id="{6911A038-7FD9-E90D-6810-7C5709E97372}"/>
              </a:ext>
            </a:extLst>
          </p:cNvPr>
          <p:cNvSpPr/>
          <p:nvPr/>
        </p:nvSpPr>
        <p:spPr>
          <a:xfrm>
            <a:off x="9256858" y="3206451"/>
            <a:ext cx="370841" cy="1708685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$44.211</a:t>
            </a:r>
          </a:p>
        </p:txBody>
      </p:sp>
      <p:sp>
        <p:nvSpPr>
          <p:cNvPr id="4109" name="CuadroTexto 4108">
            <a:extLst>
              <a:ext uri="{FF2B5EF4-FFF2-40B4-BE49-F238E27FC236}">
                <a16:creationId xmlns:a16="http://schemas.microsoft.com/office/drawing/2014/main" id="{DC208744-1875-499B-2D86-CC00D7EE9F6B}"/>
              </a:ext>
            </a:extLst>
          </p:cNvPr>
          <p:cNvSpPr txBox="1"/>
          <p:nvPr/>
        </p:nvSpPr>
        <p:spPr>
          <a:xfrm>
            <a:off x="9952258" y="2093109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86%</a:t>
            </a:r>
            <a:endParaRPr lang="es-CO" sz="24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4110" name="CuadroTexto 4109">
            <a:extLst>
              <a:ext uri="{FF2B5EF4-FFF2-40B4-BE49-F238E27FC236}">
                <a16:creationId xmlns:a16="http://schemas.microsoft.com/office/drawing/2014/main" id="{A0751448-50BD-A1F9-1738-8B6C69BB4F0F}"/>
              </a:ext>
            </a:extLst>
          </p:cNvPr>
          <p:cNvSpPr txBox="1"/>
          <p:nvPr/>
        </p:nvSpPr>
        <p:spPr>
          <a:xfrm>
            <a:off x="9613778" y="5001962"/>
            <a:ext cx="194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atin typeface="Montserrat Medium" pitchFamily="2" charset="0"/>
              </a:rPr>
              <a:t>Total</a:t>
            </a:r>
          </a:p>
        </p:txBody>
      </p:sp>
      <p:sp>
        <p:nvSpPr>
          <p:cNvPr id="4111" name="Rectángulo: esquinas superiores redondeadas 4110">
            <a:extLst>
              <a:ext uri="{FF2B5EF4-FFF2-40B4-BE49-F238E27FC236}">
                <a16:creationId xmlns:a16="http://schemas.microsoft.com/office/drawing/2014/main" id="{5BF2F807-F1D6-4F14-54F3-494BD2D89E58}"/>
              </a:ext>
            </a:extLst>
          </p:cNvPr>
          <p:cNvSpPr/>
          <p:nvPr/>
        </p:nvSpPr>
        <p:spPr>
          <a:xfrm>
            <a:off x="10107091" y="257245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12" name="Rectángulo: esquinas superiores redondeadas 4111">
            <a:extLst>
              <a:ext uri="{FF2B5EF4-FFF2-40B4-BE49-F238E27FC236}">
                <a16:creationId xmlns:a16="http://schemas.microsoft.com/office/drawing/2014/main" id="{C96CB38A-6D95-9DAD-374E-CF865FBFAE4D}"/>
              </a:ext>
            </a:extLst>
          </p:cNvPr>
          <p:cNvSpPr/>
          <p:nvPr/>
        </p:nvSpPr>
        <p:spPr>
          <a:xfrm>
            <a:off x="10115883" y="2836333"/>
            <a:ext cx="362049" cy="2078803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$64.865</a:t>
            </a:r>
          </a:p>
        </p:txBody>
      </p:sp>
      <p:sp>
        <p:nvSpPr>
          <p:cNvPr id="4113" name="Rectángulo: esquinas superiores redondeadas 4112">
            <a:extLst>
              <a:ext uri="{FF2B5EF4-FFF2-40B4-BE49-F238E27FC236}">
                <a16:creationId xmlns:a16="http://schemas.microsoft.com/office/drawing/2014/main" id="{D84118FD-B517-479F-8213-70CC1850B5B5}"/>
              </a:ext>
            </a:extLst>
          </p:cNvPr>
          <p:cNvSpPr/>
          <p:nvPr/>
        </p:nvSpPr>
        <p:spPr>
          <a:xfrm>
            <a:off x="10649661" y="257245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14" name="Rectángulo: esquinas superiores redondeadas 4113">
            <a:extLst>
              <a:ext uri="{FF2B5EF4-FFF2-40B4-BE49-F238E27FC236}">
                <a16:creationId xmlns:a16="http://schemas.microsoft.com/office/drawing/2014/main" id="{2C5201B1-2880-7196-6852-6A2CC22D7908}"/>
              </a:ext>
            </a:extLst>
          </p:cNvPr>
          <p:cNvSpPr/>
          <p:nvPr/>
        </p:nvSpPr>
        <p:spPr>
          <a:xfrm>
            <a:off x="10658453" y="3021707"/>
            <a:ext cx="362049" cy="1893429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$55.675</a:t>
            </a:r>
          </a:p>
        </p:txBody>
      </p:sp>
      <p:sp>
        <p:nvSpPr>
          <p:cNvPr id="4115" name="CuadroTexto 4114">
            <a:extLst>
              <a:ext uri="{FF2B5EF4-FFF2-40B4-BE49-F238E27FC236}">
                <a16:creationId xmlns:a16="http://schemas.microsoft.com/office/drawing/2014/main" id="{0AC89666-2073-E5D9-4FE2-2E2CDB65ECF4}"/>
              </a:ext>
            </a:extLst>
          </p:cNvPr>
          <p:cNvSpPr txBox="1"/>
          <p:nvPr/>
        </p:nvSpPr>
        <p:spPr>
          <a:xfrm>
            <a:off x="8212183" y="5399057"/>
            <a:ext cx="194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2022</a:t>
            </a:r>
            <a:endParaRPr lang="es-CO" sz="2400" dirty="0">
              <a:solidFill>
                <a:srgbClr val="00498D"/>
              </a:solidFill>
              <a:latin typeface="Montserrat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08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71B3D02-83C1-AC6B-2DDD-68AB1BE59CCD}"/>
              </a:ext>
            </a:extLst>
          </p:cNvPr>
          <p:cNvSpPr txBox="1"/>
          <p:nvPr/>
        </p:nvSpPr>
        <p:spPr>
          <a:xfrm>
            <a:off x="6736329" y="3429000"/>
            <a:ext cx="46907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correspondiente al Control Interno Contable de la entidad, teniendo en cuenta que se cumplen con cada uno de los procedimientos establecidos y normatividad vigente.</a:t>
            </a:r>
            <a:endParaRPr lang="es-CO" dirty="0">
              <a:latin typeface="Montserrat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7B295E6-5080-B499-6C7F-4D6C82B3D15E}"/>
              </a:ext>
            </a:extLst>
          </p:cNvPr>
          <p:cNvSpPr txBox="1"/>
          <p:nvPr/>
        </p:nvSpPr>
        <p:spPr>
          <a:xfrm>
            <a:off x="6736329" y="2598003"/>
            <a:ext cx="48250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0" i="0" u="none" strike="noStrike" dirty="0">
                <a:solidFill>
                  <a:srgbClr val="00488C"/>
                </a:solidFill>
                <a:effectLst/>
                <a:latin typeface="Montserrat Black" pitchFamily="2" charset="0"/>
              </a:rPr>
              <a:t>Alta calificación en la evaluación año 2021 en 4.90</a:t>
            </a:r>
            <a:endParaRPr lang="es-CO" sz="2400" dirty="0">
              <a:solidFill>
                <a:srgbClr val="00488C"/>
              </a:solidFill>
              <a:latin typeface="Montserrat Black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ACDA1F8-9948-C761-C866-A55CC861BB76}"/>
              </a:ext>
            </a:extLst>
          </p:cNvPr>
          <p:cNvSpPr txBox="1"/>
          <p:nvPr/>
        </p:nvSpPr>
        <p:spPr>
          <a:xfrm>
            <a:off x="782749" y="326391"/>
            <a:ext cx="6097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Logros Financiera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A4C4726-88D6-79F3-41AF-DF6E26AD5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79" y="2269805"/>
            <a:ext cx="5472855" cy="30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0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C7AEBC-E9A7-7A33-1BE7-451C44BC95C7}"/>
              </a:ext>
            </a:extLst>
          </p:cNvPr>
          <p:cNvSpPr txBox="1"/>
          <p:nvPr/>
        </p:nvSpPr>
        <p:spPr>
          <a:xfrm>
            <a:off x="1860812" y="2827429"/>
            <a:ext cx="7968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68 </a:t>
            </a:r>
            <a:r>
              <a:rPr lang="es-CO" sz="3600" b="0" i="0" u="none" strike="noStrike">
                <a:solidFill>
                  <a:srgbClr val="00498D"/>
                </a:solidFill>
                <a:effectLst/>
                <a:latin typeface="Montserrat Black" pitchFamily="2" charset="0"/>
              </a:rPr>
              <a:t>empleos ofertados de 104</a:t>
            </a:r>
            <a:endParaRPr lang="es-CO" sz="3600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96FD29-BA01-8207-743A-72215B9B185A}"/>
              </a:ext>
            </a:extLst>
          </p:cNvPr>
          <p:cNvSpPr txBox="1"/>
          <p:nvPr/>
        </p:nvSpPr>
        <p:spPr>
          <a:xfrm>
            <a:off x="1127553" y="1461861"/>
            <a:ext cx="8406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Durante el ultimo semestre del 2022 se publicaron las listas del Concurso de méritos de la </a:t>
            </a:r>
            <a:r>
              <a:rPr lang="es-ES" sz="1800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Comisión </a:t>
            </a:r>
            <a:r>
              <a:rPr lang="es-ES" b="1" dirty="0">
                <a:solidFill>
                  <a:srgbClr val="000000"/>
                </a:solidFill>
                <a:latin typeface="Montserrat" pitchFamily="2" charset="0"/>
              </a:rPr>
              <a:t>N</a:t>
            </a:r>
            <a:r>
              <a:rPr lang="es-ES" sz="1800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acional de Servicio </a:t>
            </a:r>
            <a:r>
              <a:rPr lang="es-ES" b="1" dirty="0">
                <a:solidFill>
                  <a:srgbClr val="000000"/>
                </a:solidFill>
                <a:latin typeface="Montserrat" pitchFamily="2" charset="0"/>
              </a:rPr>
              <a:t>C</a:t>
            </a:r>
            <a:r>
              <a:rPr lang="es-ES" sz="1800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ivil. </a:t>
            </a:r>
          </a:p>
          <a:p>
            <a:r>
              <a:rPr lang="es-ES" sz="180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/>
            </a:r>
            <a:br>
              <a:rPr lang="es-ES" sz="180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</a:br>
            <a:r>
              <a:rPr lang="es-ES" sz="180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Esto nos dejó como resultado</a:t>
            </a:r>
            <a:endParaRPr lang="es-CO" dirty="0">
              <a:latin typeface="Montserrat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6BDC443-5270-113E-343A-FBA1E180136A}"/>
              </a:ext>
            </a:extLst>
          </p:cNvPr>
          <p:cNvSpPr txBox="1"/>
          <p:nvPr/>
        </p:nvSpPr>
        <p:spPr>
          <a:xfrm>
            <a:off x="1855480" y="3345872"/>
            <a:ext cx="5313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Por concurso de méritos por la CNSC</a:t>
            </a:r>
            <a:endParaRPr lang="es-CO" sz="2000" dirty="0">
              <a:latin typeface="Montserrat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9339F-5D2D-25FD-4225-E4174E8F01A9}"/>
              </a:ext>
            </a:extLst>
          </p:cNvPr>
          <p:cNvSpPr txBox="1"/>
          <p:nvPr/>
        </p:nvSpPr>
        <p:spPr>
          <a:xfrm>
            <a:off x="782749" y="326391"/>
            <a:ext cx="6097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Talento Humano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7E94FF8-1C20-FD3B-4E04-EBB9B7485E6C}"/>
              </a:ext>
            </a:extLst>
          </p:cNvPr>
          <p:cNvSpPr txBox="1"/>
          <p:nvPr/>
        </p:nvSpPr>
        <p:spPr>
          <a:xfrm>
            <a:off x="1860813" y="3906513"/>
            <a:ext cx="641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7 de ascenso</a:t>
            </a:r>
            <a:endParaRPr lang="es-CO" sz="3600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801897-9E16-4DBE-C22B-5F3D2BA9D71E}"/>
              </a:ext>
            </a:extLst>
          </p:cNvPr>
          <p:cNvSpPr txBox="1"/>
          <p:nvPr/>
        </p:nvSpPr>
        <p:spPr>
          <a:xfrm>
            <a:off x="1855480" y="4424956"/>
            <a:ext cx="2920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Concurso cerrado</a:t>
            </a:r>
            <a:endParaRPr lang="es-CO" sz="2000" dirty="0">
              <a:latin typeface="Montserrat" pitchFamily="2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8B138FA-1140-8393-EA1D-A46DB54474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43" y="4955656"/>
            <a:ext cx="243628" cy="231261"/>
          </a:xfrm>
          <a:prstGeom prst="rect">
            <a:avLst/>
          </a:prstGeom>
          <a:effectLst/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F9DCE10-A6EC-C281-0854-3CC2E79251A6}"/>
              </a:ext>
            </a:extLst>
          </p:cNvPr>
          <p:cNvSpPr txBox="1"/>
          <p:nvPr/>
        </p:nvSpPr>
        <p:spPr>
          <a:xfrm>
            <a:off x="2192846" y="4965451"/>
            <a:ext cx="2920869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5 posesionados </a:t>
            </a:r>
            <a:endParaRPr lang="es-ES" sz="1400" dirty="0">
              <a:solidFill>
                <a:srgbClr val="3A3838"/>
              </a:solidFill>
              <a:latin typeface="Montserrat" pitchFamily="2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1 rechazo el nombramiento 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1 pidió prórroga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9C8C45F-4B38-E958-19B0-83D90BCD1E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43" y="5308252"/>
            <a:ext cx="243628" cy="231261"/>
          </a:xfrm>
          <a:prstGeom prst="rect">
            <a:avLst/>
          </a:prstGeom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E72EEB-EC4B-3F9C-49AA-90EE8F1D4D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43" y="5657826"/>
            <a:ext cx="243628" cy="231261"/>
          </a:xfrm>
          <a:prstGeom prst="rect">
            <a:avLst/>
          </a:prstGeom>
          <a:effectLst/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037CA7D-64F5-E74F-6E74-6F37A33B658A}"/>
              </a:ext>
            </a:extLst>
          </p:cNvPr>
          <p:cNvSpPr txBox="1"/>
          <p:nvPr/>
        </p:nvSpPr>
        <p:spPr>
          <a:xfrm>
            <a:off x="6756663" y="3906513"/>
            <a:ext cx="323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61 salieron a</a:t>
            </a:r>
            <a:endParaRPr lang="es-CO" sz="3600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EC0D29F-F91D-F727-91B0-2BE6C9906B09}"/>
              </a:ext>
            </a:extLst>
          </p:cNvPr>
          <p:cNvSpPr txBox="1"/>
          <p:nvPr/>
        </p:nvSpPr>
        <p:spPr>
          <a:xfrm>
            <a:off x="6751330" y="4424956"/>
            <a:ext cx="2920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Concurso abierto</a:t>
            </a:r>
            <a:endParaRPr lang="es-CO" sz="2000" dirty="0">
              <a:latin typeface="Montserrat" pitchFamily="2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9808B8D-F551-8C47-6A58-5039BA11A3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85" y="4955656"/>
            <a:ext cx="243628" cy="231261"/>
          </a:xfrm>
          <a:prstGeom prst="rect">
            <a:avLst/>
          </a:prstGeom>
          <a:effectLst/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8E14A143-F95A-0367-073F-01FCBA105E24}"/>
              </a:ext>
            </a:extLst>
          </p:cNvPr>
          <p:cNvSpPr txBox="1"/>
          <p:nvPr/>
        </p:nvSpPr>
        <p:spPr>
          <a:xfrm>
            <a:off x="7113888" y="4965451"/>
            <a:ext cx="3235062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34 posesionados </a:t>
            </a:r>
            <a:endParaRPr lang="es-ES" sz="1400" b="0" dirty="0">
              <a:effectLst/>
              <a:latin typeface="Montserrat" pitchFamily="2" charset="0"/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19 </a:t>
            </a:r>
            <a:r>
              <a:rPr lang="es-ES" sz="1400" dirty="0">
                <a:solidFill>
                  <a:srgbClr val="3A3838"/>
                </a:solidFill>
                <a:latin typeface="Montserrat" pitchFamily="2" charset="0"/>
              </a:rPr>
              <a:t>con</a:t>
            </a: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 prórroga</a:t>
            </a:r>
            <a:endParaRPr lang="es-ES" sz="1400" b="0" dirty="0">
              <a:effectLst/>
              <a:latin typeface="Montserrat" pitchFamily="2" charset="0"/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8 rechazaron el nombramiento</a:t>
            </a:r>
            <a:endParaRPr lang="es-ES" sz="1400" b="0" dirty="0">
              <a:effectLst/>
              <a:latin typeface="Montserrat" pitchFamily="2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1E3701EA-01E2-1E98-9FCC-7232567E759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85" y="5308252"/>
            <a:ext cx="243628" cy="231261"/>
          </a:xfrm>
          <a:prstGeom prst="rect">
            <a:avLst/>
          </a:prstGeom>
          <a:effectLst/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EE1F650D-F2E8-58BE-90E5-BDF1E2024D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85" y="5657826"/>
            <a:ext cx="243628" cy="2312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23709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DCDD335-E1F6-3EBB-BF80-61E95A1D277B}"/>
              </a:ext>
            </a:extLst>
          </p:cNvPr>
          <p:cNvSpPr txBox="1"/>
          <p:nvPr/>
        </p:nvSpPr>
        <p:spPr>
          <a:xfrm>
            <a:off x="782749" y="326391"/>
            <a:ext cx="6097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Talento Humano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391F8BD-A3A0-FE85-D6B9-392866C43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32599" y="1131183"/>
            <a:ext cx="5843124" cy="5095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EE7B7A0-B85E-FD02-FDC2-520A0EC6AFBD}"/>
              </a:ext>
            </a:extLst>
          </p:cNvPr>
          <p:cNvSpPr txBox="1"/>
          <p:nvPr/>
        </p:nvSpPr>
        <p:spPr>
          <a:xfrm>
            <a:off x="6181079" y="2944624"/>
            <a:ext cx="214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Profesionalizar </a:t>
            </a:r>
            <a:r>
              <a:rPr lang="es-ES" b="1" dirty="0">
                <a:solidFill>
                  <a:srgbClr val="000000"/>
                </a:solidFill>
                <a:latin typeface="Montserrat" pitchFamily="2" charset="0"/>
              </a:rPr>
              <a:t>el servicio</a:t>
            </a:r>
            <a:endParaRPr lang="es-CO" b="1" dirty="0">
              <a:latin typeface="Montserrat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E47B765-DDF3-A95B-15F5-497786D710DF}"/>
              </a:ext>
            </a:extLst>
          </p:cNvPr>
          <p:cNvSpPr txBox="1"/>
          <p:nvPr/>
        </p:nvSpPr>
        <p:spPr>
          <a:xfrm>
            <a:off x="4754722" y="4765994"/>
            <a:ext cx="21461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i="0" u="none" strike="noStrike" dirty="0">
                <a:solidFill>
                  <a:schemeClr val="bg1"/>
                </a:solidFill>
                <a:effectLst/>
                <a:latin typeface="Montserrat" pitchFamily="2" charset="0"/>
              </a:rPr>
              <a:t>Alinear la entidad</a:t>
            </a:r>
          </a:p>
          <a:p>
            <a:pPr algn="r"/>
            <a:r>
              <a:rPr lang="es-ES" sz="1400" b="1" i="0" u="none" strike="noStrike" dirty="0">
                <a:solidFill>
                  <a:schemeClr val="bg1"/>
                </a:solidFill>
                <a:effectLst/>
                <a:latin typeface="Montserrat" pitchFamily="2" charset="0"/>
              </a:rPr>
              <a:t>al programa de Gobierno a Colombia, potencia mundial de la vida</a:t>
            </a:r>
            <a:endParaRPr lang="es-CO" sz="14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35A4010-92D5-BCFF-6989-6CAA1DBF8558}"/>
              </a:ext>
            </a:extLst>
          </p:cNvPr>
          <p:cNvSpPr txBox="1"/>
          <p:nvPr/>
        </p:nvSpPr>
        <p:spPr>
          <a:xfrm>
            <a:off x="7489673" y="4985296"/>
            <a:ext cx="197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ontserrat" pitchFamily="2" charset="0"/>
              </a:rPr>
              <a:t>Fortal</a:t>
            </a:r>
            <a:r>
              <a:rPr lang="es-ES" b="1" i="0" u="none" strike="noStrike" dirty="0">
                <a:solidFill>
                  <a:schemeClr val="bg1"/>
                </a:solidFill>
                <a:effectLst/>
                <a:latin typeface="Montserrat" pitchFamily="2" charset="0"/>
              </a:rPr>
              <a:t>ecer las competencias funcionales 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25BF52E-2119-219A-5651-566EDA35D076}"/>
              </a:ext>
            </a:extLst>
          </p:cNvPr>
          <p:cNvSpPr txBox="1"/>
          <p:nvPr/>
        </p:nvSpPr>
        <p:spPr>
          <a:xfrm>
            <a:off x="1194063" y="1872705"/>
            <a:ext cx="482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00498D"/>
                </a:solidFill>
                <a:latin typeface="Montserrat Black" pitchFamily="2" charset="0"/>
              </a:rPr>
              <a:t>128 </a:t>
            </a:r>
            <a:r>
              <a:rPr lang="es-CO" sz="36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funcionarios</a:t>
            </a:r>
            <a:endParaRPr lang="es-CO" sz="3600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58FD007-D4A0-9763-6E6C-A9BA6888B0AC}"/>
              </a:ext>
            </a:extLst>
          </p:cNvPr>
          <p:cNvSpPr txBox="1"/>
          <p:nvPr/>
        </p:nvSpPr>
        <p:spPr>
          <a:xfrm>
            <a:off x="1188730" y="1637298"/>
            <a:ext cx="3179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Actualmente somos</a:t>
            </a:r>
            <a:endParaRPr lang="es-CO" sz="2000" dirty="0">
              <a:latin typeface="Montserrat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7085A69-C1C0-6A15-E918-2B9967D75623}"/>
              </a:ext>
            </a:extLst>
          </p:cNvPr>
          <p:cNvSpPr txBox="1"/>
          <p:nvPr/>
        </p:nvSpPr>
        <p:spPr>
          <a:xfrm>
            <a:off x="1188730" y="2405822"/>
            <a:ext cx="3179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rgbClr val="000000"/>
                </a:solidFill>
                <a:latin typeface="Montserrat" pitchFamily="2" charset="0"/>
              </a:rPr>
              <a:t>a</a:t>
            </a:r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nivel nacional</a:t>
            </a:r>
            <a:endParaRPr lang="es-CO" sz="2000" dirty="0">
              <a:latin typeface="Montserrat" pitchFamily="2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73B46DA-9C09-1AD1-D542-AFCA7536AAD2}"/>
              </a:ext>
            </a:extLst>
          </p:cNvPr>
          <p:cNvSpPr txBox="1"/>
          <p:nvPr/>
        </p:nvSpPr>
        <p:spPr>
          <a:xfrm>
            <a:off x="1194063" y="3416727"/>
            <a:ext cx="444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00498D"/>
                </a:solidFill>
                <a:latin typeface="Montserrat Black" pitchFamily="2" charset="0"/>
              </a:rPr>
              <a:t>354 </a:t>
            </a:r>
            <a:r>
              <a:rPr lang="es-CO" sz="36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funcionarios</a:t>
            </a:r>
            <a:endParaRPr lang="es-CO" sz="3600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FFE5123-F0BD-9DB7-CE5D-AEB49ED42041}"/>
              </a:ext>
            </a:extLst>
          </p:cNvPr>
          <p:cNvSpPr txBox="1"/>
          <p:nvPr/>
        </p:nvSpPr>
        <p:spPr>
          <a:xfrm>
            <a:off x="1188730" y="3181320"/>
            <a:ext cx="3179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Para el 2023 seremos</a:t>
            </a:r>
            <a:endParaRPr lang="es-CO" sz="2000" dirty="0">
              <a:latin typeface="Montserrat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9059028-EA3B-F5F8-8F5A-B8BBC593B5D5}"/>
              </a:ext>
            </a:extLst>
          </p:cNvPr>
          <p:cNvSpPr txBox="1"/>
          <p:nvPr/>
        </p:nvSpPr>
        <p:spPr>
          <a:xfrm>
            <a:off x="1188730" y="3949844"/>
            <a:ext cx="3179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rgbClr val="000000"/>
                </a:solidFill>
                <a:latin typeface="Montserrat" pitchFamily="2" charset="0"/>
              </a:rPr>
              <a:t>a</a:t>
            </a:r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nivel nacional</a:t>
            </a:r>
            <a:endParaRPr lang="es-CO" sz="2000" dirty="0">
              <a:latin typeface="Montserrat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7988332-74DD-6DA0-EC26-60B7438D2FCA}"/>
              </a:ext>
            </a:extLst>
          </p:cNvPr>
          <p:cNvSpPr txBox="1"/>
          <p:nvPr/>
        </p:nvSpPr>
        <p:spPr>
          <a:xfrm>
            <a:off x="2276937" y="4574371"/>
            <a:ext cx="13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00488C"/>
                </a:solidFill>
                <a:latin typeface="Montserrat Black" pitchFamily="2" charset="0"/>
              </a:rPr>
              <a:t>50%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33BE86B-7417-15FD-50EB-2EF24D72AA41}"/>
              </a:ext>
            </a:extLst>
          </p:cNvPr>
          <p:cNvSpPr txBox="1"/>
          <p:nvPr/>
        </p:nvSpPr>
        <p:spPr>
          <a:xfrm>
            <a:off x="1188730" y="4765993"/>
            <a:ext cx="1349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Más del</a:t>
            </a:r>
            <a:endParaRPr lang="es-CO" sz="2000" dirty="0">
              <a:latin typeface="Montserrat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7917D9E-1EF2-C24F-FADC-8D19E74C02B9}"/>
              </a:ext>
            </a:extLst>
          </p:cNvPr>
          <p:cNvSpPr txBox="1"/>
          <p:nvPr/>
        </p:nvSpPr>
        <p:spPr>
          <a:xfrm>
            <a:off x="1188730" y="5081464"/>
            <a:ext cx="31795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000000"/>
                </a:solidFill>
                <a:latin typeface="Montserrat" pitchFamily="2" charset="0"/>
              </a:rPr>
              <a:t>de nuestra planta proyectada para la reestructuración serán profesionales especializados</a:t>
            </a:r>
            <a:endParaRPr lang="es-CO" sz="14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8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1B9DC08-B015-9411-0571-F34FC6EAB352}"/>
              </a:ext>
            </a:extLst>
          </p:cNvPr>
          <p:cNvSpPr txBox="1"/>
          <p:nvPr/>
        </p:nvSpPr>
        <p:spPr>
          <a:xfrm>
            <a:off x="782749" y="326391"/>
            <a:ext cx="5065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Administrativa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142C296-B170-4CFA-4F02-2E9975AC9203}"/>
              </a:ext>
            </a:extLst>
          </p:cNvPr>
          <p:cNvSpPr txBox="1"/>
          <p:nvPr/>
        </p:nvSpPr>
        <p:spPr>
          <a:xfrm>
            <a:off x="1039075" y="1228616"/>
            <a:ext cx="7355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Adquisición de Bienes y Servicios</a:t>
            </a:r>
            <a:endParaRPr lang="es-CO" sz="2800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CECDADE-FD06-151D-BEFE-1CDCCD465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199070"/>
              </p:ext>
            </p:extLst>
          </p:nvPr>
        </p:nvGraphicFramePr>
        <p:xfrm>
          <a:off x="1077604" y="1985556"/>
          <a:ext cx="8829040" cy="3982719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4769150">
                  <a:extLst>
                    <a:ext uri="{9D8B030D-6E8A-4147-A177-3AD203B41FA5}">
                      <a16:colId xmlns:a16="http://schemas.microsoft.com/office/drawing/2014/main" val="4291348153"/>
                    </a:ext>
                  </a:extLst>
                </a:gridCol>
                <a:gridCol w="2029945">
                  <a:extLst>
                    <a:ext uri="{9D8B030D-6E8A-4147-A177-3AD203B41FA5}">
                      <a16:colId xmlns:a16="http://schemas.microsoft.com/office/drawing/2014/main" val="2243136566"/>
                    </a:ext>
                  </a:extLst>
                </a:gridCol>
                <a:gridCol w="2029945">
                  <a:extLst>
                    <a:ext uri="{9D8B030D-6E8A-4147-A177-3AD203B41FA5}">
                      <a16:colId xmlns:a16="http://schemas.microsoft.com/office/drawing/2014/main" val="800079545"/>
                    </a:ext>
                  </a:extLst>
                </a:gridCol>
              </a:tblGrid>
              <a:tr h="37655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u="none" strike="noStrike" dirty="0">
                          <a:effectLst/>
                        </a:rPr>
                        <a:t>Concepto</a:t>
                      </a:r>
                      <a:endParaRPr lang="es-CO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49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u="none" strike="noStrike">
                          <a:effectLst/>
                        </a:rPr>
                        <a:t>Valor 2021</a:t>
                      </a:r>
                      <a:endParaRPr lang="es-CO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49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u="none" strike="noStrike" dirty="0">
                          <a:effectLst/>
                        </a:rPr>
                        <a:t>Valor 2022</a:t>
                      </a:r>
                      <a:endParaRPr lang="es-CO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49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296022"/>
                  </a:ext>
                </a:extLst>
              </a:tr>
              <a:tr h="601028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s-MX" sz="2000" u="none" strike="noStrike" dirty="0">
                          <a:effectLst/>
                        </a:rPr>
                        <a:t>Arrendamientos y Cuota de Administración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u="none" strike="noStrike" dirty="0">
                          <a:effectLst/>
                        </a:rPr>
                        <a:t> $  1.223.926.408 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u="none" strike="noStrike" dirty="0">
                          <a:effectLst/>
                        </a:rPr>
                        <a:t> $  1.056.620.881 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115263"/>
                  </a:ext>
                </a:extLst>
              </a:tr>
              <a:tr h="601028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s-CO" sz="2000" u="none" strike="noStrike" dirty="0">
                          <a:effectLst/>
                        </a:rPr>
                        <a:t>Vigilancia y Aseo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u="none" strike="noStrike" dirty="0">
                          <a:effectLst/>
                        </a:rPr>
                        <a:t> $      334.581.388 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u="none" strike="noStrike" dirty="0">
                          <a:effectLst/>
                        </a:rPr>
                        <a:t> $      481.613.544 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781584"/>
                  </a:ext>
                </a:extLst>
              </a:tr>
              <a:tr h="601028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s-CO" sz="2000" u="none" strike="noStrike" dirty="0">
                          <a:effectLst/>
                        </a:rPr>
                        <a:t>Servicios Públicos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u="none" strike="noStrike" dirty="0">
                          <a:effectLst/>
                        </a:rPr>
                        <a:t> $      284.951.226 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u="none" strike="noStrike" dirty="0">
                          <a:effectLst/>
                        </a:rPr>
                        <a:t> $      166.306.059 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62821"/>
                  </a:ext>
                </a:extLst>
              </a:tr>
              <a:tr h="601028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s-CO" sz="2000" u="none" strike="noStrike" dirty="0">
                          <a:effectLst/>
                        </a:rPr>
                        <a:t>Mantenimientos, reparación e Instalación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u="none" strike="noStrike" dirty="0">
                          <a:effectLst/>
                        </a:rPr>
                        <a:t> $      132.044.343 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u="none" strike="noStrike" dirty="0">
                          <a:effectLst/>
                        </a:rPr>
                        <a:t> $      198.569.363 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206044"/>
                  </a:ext>
                </a:extLst>
              </a:tr>
              <a:tr h="601028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s-CO" sz="2000" u="none" strike="noStrike" dirty="0">
                          <a:effectLst/>
                        </a:rPr>
                        <a:t>Otros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u="none" strike="noStrike" dirty="0">
                          <a:effectLst/>
                        </a:rPr>
                        <a:t> $      572.924.191 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000" u="none" strike="noStrike" dirty="0">
                          <a:effectLst/>
                        </a:rPr>
                        <a:t> $      689.320.153 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750170"/>
                  </a:ext>
                </a:extLst>
              </a:tr>
              <a:tr h="60102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u="none" strike="noStrike" dirty="0">
                          <a:effectLst/>
                        </a:rPr>
                        <a:t>Subtotal</a:t>
                      </a:r>
                      <a:endParaRPr lang="es-CO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34B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u="none" strike="noStrike" dirty="0">
                          <a:effectLst/>
                        </a:rPr>
                        <a:t> $  2.548.427.556 </a:t>
                      </a:r>
                      <a:endParaRPr lang="es-CO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34B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u="none" strike="noStrike" dirty="0">
                          <a:effectLst/>
                        </a:rPr>
                        <a:t> $  2.592.430.000 </a:t>
                      </a:r>
                      <a:endParaRPr lang="es-CO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34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195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944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71AE2A-3679-6C49-7AC7-463119823CB7}"/>
              </a:ext>
            </a:extLst>
          </p:cNvPr>
          <p:cNvSpPr txBox="1"/>
          <p:nvPr/>
        </p:nvSpPr>
        <p:spPr>
          <a:xfrm>
            <a:off x="782749" y="326391"/>
            <a:ext cx="62657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Administrativa: PQRSD en Línea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63C34DD-A438-58F0-D7EA-F2E158BD60A5}"/>
              </a:ext>
            </a:extLst>
          </p:cNvPr>
          <p:cNvSpPr txBox="1"/>
          <p:nvPr/>
        </p:nvSpPr>
        <p:spPr>
          <a:xfrm>
            <a:off x="5575728" y="2285938"/>
            <a:ext cx="53780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s-ES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Digitalización del 100% de los trámites de PQRSD</a:t>
            </a:r>
            <a:r>
              <a:rPr lang="es-ES" dirty="0">
                <a:solidFill>
                  <a:srgbClr val="000000"/>
                </a:solidFill>
                <a:latin typeface="Montserrat" pitchFamily="2" charset="0"/>
              </a:rPr>
              <a:t>.</a:t>
            </a:r>
            <a:endParaRPr lang="es-ES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rgbClr val="000000"/>
              </a:solidFill>
              <a:latin typeface="Montserrat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Montserrat" pitchFamily="2" charset="0"/>
              </a:rPr>
              <a:t>Se le ha dado 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respuesta a las PQRSD en los términos de ley</a:t>
            </a:r>
            <a:r>
              <a:rPr lang="es-ES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s-ES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s-ES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Portal de consulta para verificar el estado de la PQRSD del ciudadano en tiempo real.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s-ES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s-ES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El ciudadano puede radicar su PQRSD en línea con una disponibilidad del servicio 24/7.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0E8835-B4C2-1898-14C8-8E780C21EC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21" y="2250588"/>
            <a:ext cx="346307" cy="328728"/>
          </a:xfrm>
          <a:prstGeom prst="rect">
            <a:avLst/>
          </a:prstGeom>
          <a:effectLst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116BB8-994F-F607-47CE-84084A0B83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21" y="3086021"/>
            <a:ext cx="346307" cy="328728"/>
          </a:xfrm>
          <a:prstGeom prst="rect">
            <a:avLst/>
          </a:prstGeom>
          <a:effectLst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C23364E-C0B6-242C-E7FC-CE278D2550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21" y="3926912"/>
            <a:ext cx="346307" cy="328728"/>
          </a:xfrm>
          <a:prstGeom prst="rect">
            <a:avLst/>
          </a:prstGeom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C11A952-81CA-AC07-2E9A-C5DE071E7C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21" y="4730413"/>
            <a:ext cx="346307" cy="328728"/>
          </a:xfrm>
          <a:prstGeom prst="rect">
            <a:avLst/>
          </a:prstGeom>
          <a:effectLst/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9A9AA0C-B5FA-5785-6347-1BD24CDADF7E}"/>
              </a:ext>
            </a:extLst>
          </p:cNvPr>
          <p:cNvSpPr txBox="1"/>
          <p:nvPr/>
        </p:nvSpPr>
        <p:spPr>
          <a:xfrm>
            <a:off x="1476060" y="4804893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474</a:t>
            </a:r>
            <a:endParaRPr lang="es-CO" sz="24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E2D6310-45F9-4621-3CF6-020233698848}"/>
              </a:ext>
            </a:extLst>
          </p:cNvPr>
          <p:cNvSpPr txBox="1"/>
          <p:nvPr/>
        </p:nvSpPr>
        <p:spPr>
          <a:xfrm>
            <a:off x="2887216" y="4804893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FFB600"/>
                </a:solidFill>
                <a:effectLst/>
                <a:latin typeface="Montserrat Black" pitchFamily="2" charset="0"/>
              </a:rPr>
              <a:t>2.356</a:t>
            </a:r>
            <a:endParaRPr lang="es-CO" sz="2400" dirty="0">
              <a:solidFill>
                <a:srgbClr val="FFB600"/>
              </a:solidFill>
              <a:latin typeface="Montserrat Black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F2A2F54-0AB2-B6BD-45E9-77E1506DF4D5}"/>
              </a:ext>
            </a:extLst>
          </p:cNvPr>
          <p:cNvSpPr txBox="1"/>
          <p:nvPr/>
        </p:nvSpPr>
        <p:spPr>
          <a:xfrm>
            <a:off x="1386136" y="5240120"/>
            <a:ext cx="1549913" cy="25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Nov-Dic 2021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5CF9077-BD45-2BF3-1E61-1B7EA0880772}"/>
              </a:ext>
            </a:extLst>
          </p:cNvPr>
          <p:cNvSpPr txBox="1"/>
          <p:nvPr/>
        </p:nvSpPr>
        <p:spPr>
          <a:xfrm>
            <a:off x="2797292" y="5240120"/>
            <a:ext cx="1549913" cy="25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2022 Oct</a:t>
            </a:r>
          </a:p>
        </p:txBody>
      </p:sp>
      <p:sp>
        <p:nvSpPr>
          <p:cNvPr id="27" name="Rectángulo: esquinas superiores redondeadas 26">
            <a:extLst>
              <a:ext uri="{FF2B5EF4-FFF2-40B4-BE49-F238E27FC236}">
                <a16:creationId xmlns:a16="http://schemas.microsoft.com/office/drawing/2014/main" id="{4340374D-5F92-AEA9-3ABA-AAFB4BCD72E4}"/>
              </a:ext>
            </a:extLst>
          </p:cNvPr>
          <p:cNvSpPr/>
          <p:nvPr/>
        </p:nvSpPr>
        <p:spPr>
          <a:xfrm>
            <a:off x="1958742" y="4124325"/>
            <a:ext cx="364879" cy="680568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latin typeface="Montserrat Medium" pitchFamily="2" charset="0"/>
            </a:endParaRPr>
          </a:p>
        </p:txBody>
      </p:sp>
      <p:sp>
        <p:nvSpPr>
          <p:cNvPr id="28" name="Rectángulo: esquinas superiores redondeadas 27">
            <a:extLst>
              <a:ext uri="{FF2B5EF4-FFF2-40B4-BE49-F238E27FC236}">
                <a16:creationId xmlns:a16="http://schemas.microsoft.com/office/drawing/2014/main" id="{3967542C-80C9-161B-3D93-54C2C1EA0E1B}"/>
              </a:ext>
            </a:extLst>
          </p:cNvPr>
          <p:cNvSpPr/>
          <p:nvPr/>
        </p:nvSpPr>
        <p:spPr>
          <a:xfrm>
            <a:off x="3390312" y="2371725"/>
            <a:ext cx="383005" cy="2433168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latin typeface="Montserrat Medium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C4237B5-D076-634E-8998-59D066A16A22}"/>
              </a:ext>
            </a:extLst>
          </p:cNvPr>
          <p:cNvSpPr txBox="1"/>
          <p:nvPr/>
        </p:nvSpPr>
        <p:spPr>
          <a:xfrm>
            <a:off x="1110203" y="5609531"/>
            <a:ext cx="3471848" cy="650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498D"/>
                </a:solidFill>
                <a:latin typeface="Montserrat" pitchFamily="2" charset="0"/>
              </a:rPr>
              <a:t>INGRESO DE PQRSD DE 01/11/21 A 31/10/22</a:t>
            </a:r>
          </a:p>
        </p:txBody>
      </p:sp>
    </p:spTree>
    <p:extLst>
      <p:ext uri="{BB962C8B-B14F-4D97-AF65-F5344CB8AC3E}">
        <p14:creationId xmlns:p14="http://schemas.microsoft.com/office/powerpoint/2010/main" val="1400549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A4011F-9A6F-965B-E4E2-AA0CB2054BD9}"/>
              </a:ext>
            </a:extLst>
          </p:cNvPr>
          <p:cNvSpPr txBox="1"/>
          <p:nvPr/>
        </p:nvSpPr>
        <p:spPr>
          <a:xfrm>
            <a:off x="782749" y="368301"/>
            <a:ext cx="6321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Inmuebles AUNAP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F6E2E34-814C-49FE-B3AE-786E7B2510F9}"/>
              </a:ext>
            </a:extLst>
          </p:cNvPr>
          <p:cNvSpPr txBox="1"/>
          <p:nvPr/>
        </p:nvSpPr>
        <p:spPr>
          <a:xfrm>
            <a:off x="1039075" y="1228616"/>
            <a:ext cx="327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Propias</a:t>
            </a:r>
            <a:endParaRPr lang="es-CO" sz="2800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BFD8846-3015-8176-96D6-FA7B455586F2}"/>
              </a:ext>
            </a:extLst>
          </p:cNvPr>
          <p:cNvSpPr txBox="1"/>
          <p:nvPr/>
        </p:nvSpPr>
        <p:spPr>
          <a:xfrm>
            <a:off x="1115275" y="2674462"/>
            <a:ext cx="308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Villavicencio</a:t>
            </a:r>
            <a:endParaRPr lang="es-CO" sz="2000" dirty="0">
              <a:latin typeface="Montserrat" pitchFamily="2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F60C1BF-B008-CCA0-4E88-A53EFD226252}"/>
              </a:ext>
            </a:extLst>
          </p:cNvPr>
          <p:cNvSpPr/>
          <p:nvPr/>
        </p:nvSpPr>
        <p:spPr>
          <a:xfrm rot="16200000">
            <a:off x="2552851" y="1191167"/>
            <a:ext cx="45719" cy="292087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051B909-0283-74B5-7670-317D70D43B68}"/>
              </a:ext>
            </a:extLst>
          </p:cNvPr>
          <p:cNvSpPr txBox="1"/>
          <p:nvPr/>
        </p:nvSpPr>
        <p:spPr>
          <a:xfrm>
            <a:off x="1124800" y="1921465"/>
            <a:ext cx="308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Predio La Terraza</a:t>
            </a:r>
          </a:p>
          <a:p>
            <a:r>
              <a:rPr lang="es-CO" sz="2000" b="1" dirty="0">
                <a:solidFill>
                  <a:srgbClr val="000000"/>
                </a:solidFill>
                <a:latin typeface="Montserrat" pitchFamily="2" charset="0"/>
              </a:rPr>
              <a:t>Predio </a:t>
            </a:r>
            <a:r>
              <a:rPr lang="es-CO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Puerto López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83E2EA5-7FD5-8C11-EB3E-E54905C7CCA6}"/>
              </a:ext>
            </a:extLst>
          </p:cNvPr>
          <p:cNvSpPr txBox="1"/>
          <p:nvPr/>
        </p:nvSpPr>
        <p:spPr>
          <a:xfrm>
            <a:off x="1115275" y="3625901"/>
            <a:ext cx="363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Buenaventura</a:t>
            </a:r>
            <a:endParaRPr lang="es-CO" sz="2000" dirty="0">
              <a:latin typeface="Montserrat" pitchFamily="2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9D39E31-E00E-7628-CE6F-6E723D89A119}"/>
              </a:ext>
            </a:extLst>
          </p:cNvPr>
          <p:cNvSpPr/>
          <p:nvPr/>
        </p:nvSpPr>
        <p:spPr>
          <a:xfrm rot="16200000">
            <a:off x="2693779" y="2001678"/>
            <a:ext cx="45719" cy="3202726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A1EBC8F-1416-97B7-94E3-25494D2B9CB4}"/>
              </a:ext>
            </a:extLst>
          </p:cNvPr>
          <p:cNvSpPr txBox="1"/>
          <p:nvPr/>
        </p:nvSpPr>
        <p:spPr>
          <a:xfrm>
            <a:off x="1115275" y="3180071"/>
            <a:ext cx="2495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Sede Tumaco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06B4B70-AD9F-5D58-3B3C-C214F9574E6B}"/>
              </a:ext>
            </a:extLst>
          </p:cNvPr>
          <p:cNvSpPr txBox="1"/>
          <p:nvPr/>
        </p:nvSpPr>
        <p:spPr>
          <a:xfrm>
            <a:off x="1115275" y="4626869"/>
            <a:ext cx="363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Barrancabermeja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E4A50FC5-DE29-210C-C2C4-3EC4AEE49463}"/>
              </a:ext>
            </a:extLst>
          </p:cNvPr>
          <p:cNvSpPr/>
          <p:nvPr/>
        </p:nvSpPr>
        <p:spPr>
          <a:xfrm rot="16200000">
            <a:off x="2866195" y="2825811"/>
            <a:ext cx="50137" cy="3551977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EE299D13-CA0C-0870-564D-6BA330122666}"/>
              </a:ext>
            </a:extLst>
          </p:cNvPr>
          <p:cNvSpPr txBox="1"/>
          <p:nvPr/>
        </p:nvSpPr>
        <p:spPr>
          <a:xfrm>
            <a:off x="1115275" y="4181039"/>
            <a:ext cx="2495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000000"/>
                </a:solidFill>
                <a:latin typeface="Montserrat" pitchFamily="2" charset="0"/>
              </a:rPr>
              <a:t>Predio </a:t>
            </a:r>
            <a:r>
              <a:rPr lang="es-CO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Oiba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16CD505C-83F1-F981-8FC7-9DF844AE2C31}"/>
              </a:ext>
            </a:extLst>
          </p:cNvPr>
          <p:cNvSpPr txBox="1"/>
          <p:nvPr/>
        </p:nvSpPr>
        <p:spPr>
          <a:xfrm>
            <a:off x="1115275" y="6202632"/>
            <a:ext cx="308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Barranquilla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198DA9E4-DEC7-DE5D-208F-41FCF5CA3C31}"/>
              </a:ext>
            </a:extLst>
          </p:cNvPr>
          <p:cNvSpPr/>
          <p:nvPr/>
        </p:nvSpPr>
        <p:spPr>
          <a:xfrm rot="16200000">
            <a:off x="4035216" y="3236971"/>
            <a:ext cx="45719" cy="58856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68D143D4-FCD1-4BE0-8B77-CFABA1E1B9D7}"/>
              </a:ext>
            </a:extLst>
          </p:cNvPr>
          <p:cNvSpPr txBox="1"/>
          <p:nvPr/>
        </p:nvSpPr>
        <p:spPr>
          <a:xfrm>
            <a:off x="1124800" y="5125785"/>
            <a:ext cx="5979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Estación Piscícola Repelón Bajo Magdalena</a:t>
            </a:r>
          </a:p>
          <a:p>
            <a:r>
              <a:rPr lang="es-ES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Estación Piscícola San Cristóbal-Comodato</a:t>
            </a:r>
          </a:p>
          <a:p>
            <a:r>
              <a:rPr lang="es-ES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U Cartagena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800A7D9-7046-C53D-A7A4-C43AD6261BAD}"/>
              </a:ext>
            </a:extLst>
          </p:cNvPr>
          <p:cNvSpPr txBox="1"/>
          <p:nvPr/>
        </p:nvSpPr>
        <p:spPr>
          <a:xfrm>
            <a:off x="7237837" y="1228616"/>
            <a:ext cx="327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Comodato</a:t>
            </a:r>
            <a:endParaRPr lang="es-CO" sz="2800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41CB54B-7D9A-1AC7-19A5-249609E7C7F2}"/>
              </a:ext>
            </a:extLst>
          </p:cNvPr>
          <p:cNvSpPr txBox="1"/>
          <p:nvPr/>
        </p:nvSpPr>
        <p:spPr>
          <a:xfrm>
            <a:off x="7314037" y="2674462"/>
            <a:ext cx="308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Cali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31698071-46FD-4536-29B1-C70CE3DEE5F8}"/>
              </a:ext>
            </a:extLst>
          </p:cNvPr>
          <p:cNvSpPr/>
          <p:nvPr/>
        </p:nvSpPr>
        <p:spPr>
          <a:xfrm rot="16200000">
            <a:off x="9058648" y="884132"/>
            <a:ext cx="45719" cy="353494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BCA55F3A-43EF-483D-5A1B-3B153A8E3529}"/>
              </a:ext>
            </a:extLst>
          </p:cNvPr>
          <p:cNvSpPr txBox="1"/>
          <p:nvPr/>
        </p:nvSpPr>
        <p:spPr>
          <a:xfrm>
            <a:off x="7314037" y="1920409"/>
            <a:ext cx="4500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Estación Marina Bahía Málaga,</a:t>
            </a:r>
          </a:p>
          <a:p>
            <a:r>
              <a:rPr lang="es-ES" sz="2000" b="1" dirty="0">
                <a:solidFill>
                  <a:srgbClr val="000000"/>
                </a:solidFill>
                <a:latin typeface="Montserrat" pitchFamily="2" charset="0"/>
              </a:rPr>
              <a:t>Armada Nacional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725216FB-3798-EFBC-91CB-E82821D0D2D7}"/>
              </a:ext>
            </a:extLst>
          </p:cNvPr>
          <p:cNvSpPr txBox="1"/>
          <p:nvPr/>
        </p:nvSpPr>
        <p:spPr>
          <a:xfrm>
            <a:off x="7314037" y="3625901"/>
            <a:ext cx="363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Barrancabermeja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EA00AA92-A1F2-250E-A503-CBD1816C449B}"/>
              </a:ext>
            </a:extLst>
          </p:cNvPr>
          <p:cNvSpPr/>
          <p:nvPr/>
        </p:nvSpPr>
        <p:spPr>
          <a:xfrm rot="16200000">
            <a:off x="8892541" y="2001678"/>
            <a:ext cx="45719" cy="3202726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D25018AC-A5EE-483A-B6CD-18E761643D5D}"/>
              </a:ext>
            </a:extLst>
          </p:cNvPr>
          <p:cNvSpPr txBox="1"/>
          <p:nvPr/>
        </p:nvSpPr>
        <p:spPr>
          <a:xfrm>
            <a:off x="7314037" y="4636043"/>
            <a:ext cx="363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Medellín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75C6B99A-F807-24D2-B4F3-4FFCA9024004}"/>
              </a:ext>
            </a:extLst>
          </p:cNvPr>
          <p:cNvSpPr/>
          <p:nvPr/>
        </p:nvSpPr>
        <p:spPr>
          <a:xfrm rot="16200000">
            <a:off x="8892541" y="3011820"/>
            <a:ext cx="45719" cy="3202726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907152D6-233B-2B68-58F9-B3AB7BAE0E57}"/>
              </a:ext>
            </a:extLst>
          </p:cNvPr>
          <p:cNvSpPr txBox="1"/>
          <p:nvPr/>
        </p:nvSpPr>
        <p:spPr>
          <a:xfrm>
            <a:off x="7314037" y="4190213"/>
            <a:ext cx="3420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Sede DRM-ICA (Bello)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140B166C-8B3F-B441-8E09-8EEC47CCF780}"/>
              </a:ext>
            </a:extLst>
          </p:cNvPr>
          <p:cNvSpPr txBox="1"/>
          <p:nvPr/>
        </p:nvSpPr>
        <p:spPr>
          <a:xfrm>
            <a:off x="7314037" y="5630349"/>
            <a:ext cx="363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Bogotá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5BCB9723-EFD1-9875-9D36-936C22845DE2}"/>
              </a:ext>
            </a:extLst>
          </p:cNvPr>
          <p:cNvSpPr/>
          <p:nvPr/>
        </p:nvSpPr>
        <p:spPr>
          <a:xfrm rot="16200000">
            <a:off x="8892541" y="4006126"/>
            <a:ext cx="45719" cy="3202726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7A47B1EE-A185-FA4A-0967-232D841D86F4}"/>
              </a:ext>
            </a:extLst>
          </p:cNvPr>
          <p:cNvSpPr txBox="1"/>
          <p:nvPr/>
        </p:nvSpPr>
        <p:spPr>
          <a:xfrm>
            <a:off x="7314037" y="5184519"/>
            <a:ext cx="3420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EPAM-Gigante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99F1A727-83CB-5C13-433D-69365EAF9520}"/>
              </a:ext>
            </a:extLst>
          </p:cNvPr>
          <p:cNvSpPr txBox="1"/>
          <p:nvPr/>
        </p:nvSpPr>
        <p:spPr>
          <a:xfrm>
            <a:off x="7314037" y="3227696"/>
            <a:ext cx="4912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000000"/>
                </a:solidFill>
                <a:latin typeface="Montserrat" pitchFamily="2" charset="0"/>
              </a:rPr>
              <a:t>Sede DRB-</a:t>
            </a:r>
            <a:r>
              <a:rPr lang="es-CO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ICA</a:t>
            </a:r>
          </a:p>
        </p:txBody>
      </p:sp>
    </p:spTree>
    <p:extLst>
      <p:ext uri="{BB962C8B-B14F-4D97-AF65-F5344CB8AC3E}">
        <p14:creationId xmlns:p14="http://schemas.microsoft.com/office/powerpoint/2010/main" val="2982308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FFA2C2-D5BC-82D1-E7FD-3EE9C25AA10A}"/>
              </a:ext>
            </a:extLst>
          </p:cNvPr>
          <p:cNvSpPr txBox="1"/>
          <p:nvPr/>
        </p:nvSpPr>
        <p:spPr>
          <a:xfrm>
            <a:off x="782749" y="326391"/>
            <a:ext cx="682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Oficinas en arriendo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3DBFA9-2C58-CD7F-3268-7120EE4345E1}"/>
              </a:ext>
            </a:extLst>
          </p:cNvPr>
          <p:cNvSpPr txBox="1"/>
          <p:nvPr/>
        </p:nvSpPr>
        <p:spPr>
          <a:xfrm>
            <a:off x="1115275" y="2078582"/>
            <a:ext cx="308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Sede Central</a:t>
            </a:r>
            <a:endParaRPr lang="es-CO" sz="2000" dirty="0">
              <a:latin typeface="Montserrat" pitchFamily="2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823DEAB-29B2-2249-6517-FD7F10BA9798}"/>
              </a:ext>
            </a:extLst>
          </p:cNvPr>
          <p:cNvSpPr/>
          <p:nvPr/>
        </p:nvSpPr>
        <p:spPr>
          <a:xfrm rot="16200000">
            <a:off x="2992229" y="155908"/>
            <a:ext cx="45719" cy="3799627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A41EA0F-2883-1F09-BA98-0942A3E96494}"/>
              </a:ext>
            </a:extLst>
          </p:cNvPr>
          <p:cNvSpPr txBox="1"/>
          <p:nvPr/>
        </p:nvSpPr>
        <p:spPr>
          <a:xfrm>
            <a:off x="1071604" y="1325585"/>
            <a:ext cx="4262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Oficinas ubicadas en el edificio UGI pisos 6, 14 y 15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6DD143E-BC9E-A9CD-B5A0-7821F74202FA}"/>
              </a:ext>
            </a:extLst>
          </p:cNvPr>
          <p:cNvSpPr txBox="1"/>
          <p:nvPr/>
        </p:nvSpPr>
        <p:spPr>
          <a:xfrm>
            <a:off x="1115275" y="3030021"/>
            <a:ext cx="363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Bogotá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D277857-815B-3A6D-8EDC-EA80F1682269}"/>
              </a:ext>
            </a:extLst>
          </p:cNvPr>
          <p:cNvSpPr/>
          <p:nvPr/>
        </p:nvSpPr>
        <p:spPr>
          <a:xfrm rot="16200000">
            <a:off x="3535154" y="564422"/>
            <a:ext cx="45719" cy="4885477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36FA6C5-B124-AFFF-881E-30508DBD8E5A}"/>
              </a:ext>
            </a:extLst>
          </p:cNvPr>
          <p:cNvSpPr txBox="1"/>
          <p:nvPr/>
        </p:nvSpPr>
        <p:spPr>
          <a:xfrm>
            <a:off x="1115275" y="2584191"/>
            <a:ext cx="5180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Oficinas ubicadas en Ibagué y Neiva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662A6B9-F274-60AB-FE62-A57A55A18C9E}"/>
              </a:ext>
            </a:extLst>
          </p:cNvPr>
          <p:cNvSpPr txBox="1"/>
          <p:nvPr/>
        </p:nvSpPr>
        <p:spPr>
          <a:xfrm>
            <a:off x="1115275" y="4668298"/>
            <a:ext cx="363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Barranquilla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1C1B8DC1-3638-E88D-77CB-A5153E62917E}"/>
              </a:ext>
            </a:extLst>
          </p:cNvPr>
          <p:cNvSpPr/>
          <p:nvPr/>
        </p:nvSpPr>
        <p:spPr>
          <a:xfrm rot="16200000">
            <a:off x="4025690" y="1712162"/>
            <a:ext cx="45719" cy="586655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8AA533-D4B5-4DE1-7D7E-8621E99DF703}"/>
              </a:ext>
            </a:extLst>
          </p:cNvPr>
          <p:cNvSpPr txBox="1"/>
          <p:nvPr/>
        </p:nvSpPr>
        <p:spPr>
          <a:xfrm>
            <a:off x="1115275" y="3585159"/>
            <a:ext cx="5989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Dirección Regional Barranquilla, Santa Marta, Riohacha, Cartagena y Parqueadero embarcación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01F0CE1-B582-9BCD-F3D3-1F09F4DC4EA4}"/>
              </a:ext>
            </a:extLst>
          </p:cNvPr>
          <p:cNvSpPr txBox="1"/>
          <p:nvPr/>
        </p:nvSpPr>
        <p:spPr>
          <a:xfrm>
            <a:off x="1115275" y="6168724"/>
            <a:ext cx="363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Cali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854F969F-3A55-F1DB-B4FA-5D40FB58C870}"/>
              </a:ext>
            </a:extLst>
          </p:cNvPr>
          <p:cNvSpPr/>
          <p:nvPr/>
        </p:nvSpPr>
        <p:spPr>
          <a:xfrm rot="16200000">
            <a:off x="4025691" y="3212587"/>
            <a:ext cx="45719" cy="5866552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6E83DE4-3425-EEE4-70D6-CCFB0B1B3C4B}"/>
              </a:ext>
            </a:extLst>
          </p:cNvPr>
          <p:cNvSpPr txBox="1"/>
          <p:nvPr/>
        </p:nvSpPr>
        <p:spPr>
          <a:xfrm>
            <a:off x="1115275" y="5085586"/>
            <a:ext cx="5989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Dirección Regional Cali (Buenaventura), Parqueadero embarcaciones: Guapi, Tumaco, Buenaventura y Oficina de Pasto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2AC969C-A92F-61C6-45A1-35666E3904EA}"/>
              </a:ext>
            </a:extLst>
          </p:cNvPr>
          <p:cNvSpPr txBox="1"/>
          <p:nvPr/>
        </p:nvSpPr>
        <p:spPr>
          <a:xfrm>
            <a:off x="7654145" y="2291016"/>
            <a:ext cx="308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Medellín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59EA3CF0-31B2-F949-0160-67E70C7E88F4}"/>
              </a:ext>
            </a:extLst>
          </p:cNvPr>
          <p:cNvSpPr/>
          <p:nvPr/>
        </p:nvSpPr>
        <p:spPr>
          <a:xfrm rot="16200000">
            <a:off x="9091721" y="807721"/>
            <a:ext cx="45719" cy="292087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85E4BA1-7C7D-3808-7FE3-D575CF5D24DB}"/>
              </a:ext>
            </a:extLst>
          </p:cNvPr>
          <p:cNvSpPr txBox="1"/>
          <p:nvPr/>
        </p:nvSpPr>
        <p:spPr>
          <a:xfrm>
            <a:off x="7610474" y="1538019"/>
            <a:ext cx="325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Oficinas Turbo, Quibdó y Bahía Solano 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89EBCC1A-E05A-2559-1FAC-0935AA942DE8}"/>
              </a:ext>
            </a:extLst>
          </p:cNvPr>
          <p:cNvSpPr txBox="1"/>
          <p:nvPr/>
        </p:nvSpPr>
        <p:spPr>
          <a:xfrm>
            <a:off x="7654145" y="3641508"/>
            <a:ext cx="308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Magangué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57529A73-963A-0FF8-4D89-35AEFD917B7D}"/>
              </a:ext>
            </a:extLst>
          </p:cNvPr>
          <p:cNvSpPr/>
          <p:nvPr/>
        </p:nvSpPr>
        <p:spPr>
          <a:xfrm rot="16200000">
            <a:off x="9091721" y="2158213"/>
            <a:ext cx="45719" cy="292087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1EEBDCD-7376-3423-F8DE-5324C1B775BD}"/>
              </a:ext>
            </a:extLst>
          </p:cNvPr>
          <p:cNvSpPr txBox="1"/>
          <p:nvPr/>
        </p:nvSpPr>
        <p:spPr>
          <a:xfrm>
            <a:off x="7610474" y="2888511"/>
            <a:ext cx="2964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Dirección Regional Magangué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EC7D096-C8AF-1D01-B167-136557589434}"/>
              </a:ext>
            </a:extLst>
          </p:cNvPr>
          <p:cNvSpPr txBox="1"/>
          <p:nvPr/>
        </p:nvSpPr>
        <p:spPr>
          <a:xfrm>
            <a:off x="7654145" y="5323986"/>
            <a:ext cx="308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Regional Villavicencio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C2F3A817-63E0-2412-F71C-970032D13B7E}"/>
              </a:ext>
            </a:extLst>
          </p:cNvPr>
          <p:cNvSpPr/>
          <p:nvPr/>
        </p:nvSpPr>
        <p:spPr>
          <a:xfrm rot="16200000">
            <a:off x="9295375" y="3637036"/>
            <a:ext cx="45719" cy="3328179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0F9CBA92-5C6F-4701-621D-07185A4D3921}"/>
              </a:ext>
            </a:extLst>
          </p:cNvPr>
          <p:cNvSpPr txBox="1"/>
          <p:nvPr/>
        </p:nvSpPr>
        <p:spPr>
          <a:xfrm>
            <a:off x="7610475" y="4266189"/>
            <a:ext cx="363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Dirección Regional Villavicencio; oficina Arauca y Puerto Carreño</a:t>
            </a:r>
          </a:p>
        </p:txBody>
      </p:sp>
    </p:spTree>
    <p:extLst>
      <p:ext uri="{BB962C8B-B14F-4D97-AF65-F5344CB8AC3E}">
        <p14:creationId xmlns:p14="http://schemas.microsoft.com/office/powerpoint/2010/main" val="4250310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C3ABE4F-B69F-0A04-C85C-70E9259E92D7}"/>
              </a:ext>
            </a:extLst>
          </p:cNvPr>
          <p:cNvSpPr txBox="1"/>
          <p:nvPr/>
        </p:nvSpPr>
        <p:spPr>
          <a:xfrm>
            <a:off x="782749" y="326391"/>
            <a:ext cx="9200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Control Interno Disciplinario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42C23C9-8A30-A31B-E1BF-A2DA0CC04FCC}"/>
              </a:ext>
            </a:extLst>
          </p:cNvPr>
          <p:cNvSpPr txBox="1"/>
          <p:nvPr/>
        </p:nvSpPr>
        <p:spPr>
          <a:xfrm>
            <a:off x="1090779" y="4804893"/>
            <a:ext cx="113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0</a:t>
            </a:r>
            <a:endParaRPr lang="es-CO" sz="24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1E8D1C5-D121-F281-71C0-1ED557235ED6}"/>
              </a:ext>
            </a:extLst>
          </p:cNvPr>
          <p:cNvSpPr txBox="1"/>
          <p:nvPr/>
        </p:nvSpPr>
        <p:spPr>
          <a:xfrm>
            <a:off x="1931794" y="4804893"/>
            <a:ext cx="113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9</a:t>
            </a:r>
            <a:endParaRPr lang="es-CO" sz="2400" dirty="0">
              <a:solidFill>
                <a:srgbClr val="00B0F0"/>
              </a:solidFill>
              <a:latin typeface="Montserrat Black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BB76485-0684-B8B1-26C4-229B90F33F11}"/>
              </a:ext>
            </a:extLst>
          </p:cNvPr>
          <p:cNvSpPr txBox="1"/>
          <p:nvPr/>
        </p:nvSpPr>
        <p:spPr>
          <a:xfrm>
            <a:off x="2808190" y="4804893"/>
            <a:ext cx="113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Montserrat Black" pitchFamily="2" charset="0"/>
              </a:rPr>
              <a:t>2</a:t>
            </a:r>
            <a:endParaRPr lang="es-CO" sz="2400" dirty="0">
              <a:solidFill>
                <a:schemeClr val="accent6">
                  <a:lumMod val="75000"/>
                </a:schemeClr>
              </a:solidFill>
              <a:latin typeface="Montserrat Black" pitchFamily="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DB52883-9073-157F-ED6D-D58ADC245FDF}"/>
              </a:ext>
            </a:extLst>
          </p:cNvPr>
          <p:cNvSpPr txBox="1"/>
          <p:nvPr/>
        </p:nvSpPr>
        <p:spPr>
          <a:xfrm>
            <a:off x="3642403" y="4804893"/>
            <a:ext cx="113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serrat Black" pitchFamily="2" charset="0"/>
              </a:rPr>
              <a:t>15</a:t>
            </a:r>
            <a:endParaRPr lang="es-CO" sz="2400" dirty="0">
              <a:solidFill>
                <a:schemeClr val="accent1">
                  <a:lumMod val="60000"/>
                  <a:lumOff val="40000"/>
                </a:schemeClr>
              </a:solidFill>
              <a:latin typeface="Montserrat Black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261ED06-E59F-B2D6-DD4B-61E305C86FD4}"/>
              </a:ext>
            </a:extLst>
          </p:cNvPr>
          <p:cNvSpPr txBox="1"/>
          <p:nvPr/>
        </p:nvSpPr>
        <p:spPr>
          <a:xfrm>
            <a:off x="4467092" y="4804893"/>
            <a:ext cx="113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B670"/>
                </a:solidFill>
                <a:effectLst/>
                <a:latin typeface="Montserrat Black" pitchFamily="2" charset="0"/>
              </a:rPr>
              <a:t>0</a:t>
            </a:r>
            <a:endParaRPr lang="es-CO" sz="2400" dirty="0">
              <a:solidFill>
                <a:srgbClr val="00B670"/>
              </a:solidFill>
              <a:latin typeface="Montserrat Black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7FEA2B2-54C8-C066-4E9C-FD714E433BBC}"/>
              </a:ext>
            </a:extLst>
          </p:cNvPr>
          <p:cNvSpPr txBox="1"/>
          <p:nvPr/>
        </p:nvSpPr>
        <p:spPr>
          <a:xfrm>
            <a:off x="5244155" y="4804893"/>
            <a:ext cx="113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7030A0"/>
                </a:solidFill>
                <a:effectLst/>
                <a:latin typeface="Montserrat Black" pitchFamily="2" charset="0"/>
              </a:rPr>
              <a:t>1</a:t>
            </a:r>
            <a:endParaRPr lang="es-CO" sz="2400" dirty="0">
              <a:solidFill>
                <a:srgbClr val="7030A0"/>
              </a:solidFill>
              <a:latin typeface="Montserrat Black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E21DBA0-9035-A63C-0620-9010CE4B52D4}"/>
              </a:ext>
            </a:extLst>
          </p:cNvPr>
          <p:cNvSpPr txBox="1"/>
          <p:nvPr/>
        </p:nvSpPr>
        <p:spPr>
          <a:xfrm>
            <a:off x="6107575" y="4804893"/>
            <a:ext cx="113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FFB600"/>
                </a:solidFill>
                <a:effectLst/>
                <a:latin typeface="Montserrat Black" pitchFamily="2" charset="0"/>
              </a:rPr>
              <a:t>1</a:t>
            </a:r>
            <a:endParaRPr lang="es-CO" sz="2400" dirty="0">
              <a:solidFill>
                <a:srgbClr val="FFB600"/>
              </a:solidFill>
              <a:latin typeface="Montserrat Black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D518A45-9D19-A0D1-0DC5-1F0A9CAAA915}"/>
              </a:ext>
            </a:extLst>
          </p:cNvPr>
          <p:cNvSpPr txBox="1"/>
          <p:nvPr/>
        </p:nvSpPr>
        <p:spPr>
          <a:xfrm>
            <a:off x="1016461" y="5240120"/>
            <a:ext cx="1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 Medium" pitchFamily="2" charset="0"/>
              </a:rPr>
              <a:t>Auto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resuelve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recurso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E1643EB-28FD-9AB5-C7C1-7EAA20EF7560}"/>
              </a:ext>
            </a:extLst>
          </p:cNvPr>
          <p:cNvSpPr txBox="1"/>
          <p:nvPr/>
        </p:nvSpPr>
        <p:spPr>
          <a:xfrm>
            <a:off x="1857476" y="5240119"/>
            <a:ext cx="1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 Medium" pitchFamily="2" charset="0"/>
              </a:rPr>
              <a:t>Auto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decreta o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resuelve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nulidad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E698A8D-E18B-F6B5-3136-3CA26C5C8D58}"/>
              </a:ext>
            </a:extLst>
          </p:cNvPr>
          <p:cNvSpPr txBox="1"/>
          <p:nvPr/>
        </p:nvSpPr>
        <p:spPr>
          <a:xfrm>
            <a:off x="2733872" y="5240119"/>
            <a:ext cx="1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 Medium" pitchFamily="2" charset="0"/>
              </a:rPr>
              <a:t>Auto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inhibitorio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B70F4F7-6E40-B5D8-2558-3583AC0A94D5}"/>
              </a:ext>
            </a:extLst>
          </p:cNvPr>
          <p:cNvSpPr txBox="1"/>
          <p:nvPr/>
        </p:nvSpPr>
        <p:spPr>
          <a:xfrm>
            <a:off x="3568085" y="5240119"/>
            <a:ext cx="1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 Medium" pitchFamily="2" charset="0"/>
              </a:rPr>
              <a:t>Otros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autos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525FBA0-DF5A-8157-1B6D-732315DBD15F}"/>
              </a:ext>
            </a:extLst>
          </p:cNvPr>
          <p:cNvSpPr txBox="1"/>
          <p:nvPr/>
        </p:nvSpPr>
        <p:spPr>
          <a:xfrm>
            <a:off x="4563357" y="5240118"/>
            <a:ext cx="9593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 Medium" pitchFamily="2" charset="0"/>
              </a:rPr>
              <a:t>Auto corre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traslado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para alegar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de conclusión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D978EBA-5769-F5D5-92A0-23CF2D6748AC}"/>
              </a:ext>
            </a:extLst>
          </p:cNvPr>
          <p:cNvSpPr txBox="1"/>
          <p:nvPr/>
        </p:nvSpPr>
        <p:spPr>
          <a:xfrm>
            <a:off x="5241615" y="5240119"/>
            <a:ext cx="128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 Medium" pitchFamily="2" charset="0"/>
              </a:rPr>
              <a:t>Auto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decreta o 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resuelve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solicitud de prueba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9CF12F7-3E8F-452C-032C-4A87BE3A68F8}"/>
              </a:ext>
            </a:extLst>
          </p:cNvPr>
          <p:cNvSpPr txBox="1"/>
          <p:nvPr/>
        </p:nvSpPr>
        <p:spPr>
          <a:xfrm>
            <a:off x="6036197" y="5240119"/>
            <a:ext cx="1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 Medium" pitchFamily="2" charset="0"/>
              </a:rPr>
              <a:t>Fallos de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primera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instancia</a:t>
            </a:r>
          </a:p>
        </p:txBody>
      </p:sp>
      <p:sp>
        <p:nvSpPr>
          <p:cNvPr id="39" name="Rectángulo: esquinas superiores redondeadas 38">
            <a:extLst>
              <a:ext uri="{FF2B5EF4-FFF2-40B4-BE49-F238E27FC236}">
                <a16:creationId xmlns:a16="http://schemas.microsoft.com/office/drawing/2014/main" id="{25412CD9-D25B-043E-F496-953C3E90004A}"/>
              </a:ext>
            </a:extLst>
          </p:cNvPr>
          <p:cNvSpPr/>
          <p:nvPr/>
        </p:nvSpPr>
        <p:spPr>
          <a:xfrm>
            <a:off x="1477959" y="2099332"/>
            <a:ext cx="306480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: esquinas superiores redondeadas 40">
            <a:extLst>
              <a:ext uri="{FF2B5EF4-FFF2-40B4-BE49-F238E27FC236}">
                <a16:creationId xmlns:a16="http://schemas.microsoft.com/office/drawing/2014/main" id="{54C1120E-894D-EF65-4ADE-4FB7E683B45B}"/>
              </a:ext>
            </a:extLst>
          </p:cNvPr>
          <p:cNvSpPr/>
          <p:nvPr/>
        </p:nvSpPr>
        <p:spPr>
          <a:xfrm>
            <a:off x="2339388" y="2099332"/>
            <a:ext cx="306480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Rectángulo: esquinas superiores redondeadas 41">
            <a:extLst>
              <a:ext uri="{FF2B5EF4-FFF2-40B4-BE49-F238E27FC236}">
                <a16:creationId xmlns:a16="http://schemas.microsoft.com/office/drawing/2014/main" id="{5DBB770E-81D2-1E7B-795A-E1517C210F87}"/>
              </a:ext>
            </a:extLst>
          </p:cNvPr>
          <p:cNvSpPr/>
          <p:nvPr/>
        </p:nvSpPr>
        <p:spPr>
          <a:xfrm>
            <a:off x="2346185" y="4097008"/>
            <a:ext cx="286220" cy="707886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latin typeface="Montserrat Medium" pitchFamily="2" charset="0"/>
            </a:endParaRPr>
          </a:p>
        </p:txBody>
      </p:sp>
      <p:sp>
        <p:nvSpPr>
          <p:cNvPr id="43" name="Rectángulo: esquinas superiores redondeadas 42">
            <a:extLst>
              <a:ext uri="{FF2B5EF4-FFF2-40B4-BE49-F238E27FC236}">
                <a16:creationId xmlns:a16="http://schemas.microsoft.com/office/drawing/2014/main" id="{250C3EA4-516A-9C95-03F8-81EB4841DBF2}"/>
              </a:ext>
            </a:extLst>
          </p:cNvPr>
          <p:cNvSpPr/>
          <p:nvPr/>
        </p:nvSpPr>
        <p:spPr>
          <a:xfrm>
            <a:off x="3183468" y="2099332"/>
            <a:ext cx="306480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Rectángulo: esquinas superiores redondeadas 43">
            <a:extLst>
              <a:ext uri="{FF2B5EF4-FFF2-40B4-BE49-F238E27FC236}">
                <a16:creationId xmlns:a16="http://schemas.microsoft.com/office/drawing/2014/main" id="{F0DD463F-1744-EE67-AF9D-6B64BB363CFE}"/>
              </a:ext>
            </a:extLst>
          </p:cNvPr>
          <p:cNvSpPr/>
          <p:nvPr/>
        </p:nvSpPr>
        <p:spPr>
          <a:xfrm>
            <a:off x="3188296" y="4588933"/>
            <a:ext cx="296504" cy="215960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latin typeface="Montserrat Medium" pitchFamily="2" charset="0"/>
            </a:endParaRPr>
          </a:p>
        </p:txBody>
      </p:sp>
      <p:sp>
        <p:nvSpPr>
          <p:cNvPr id="45" name="Rectángulo: esquinas superiores redondeadas 44">
            <a:extLst>
              <a:ext uri="{FF2B5EF4-FFF2-40B4-BE49-F238E27FC236}">
                <a16:creationId xmlns:a16="http://schemas.microsoft.com/office/drawing/2014/main" id="{44B203BE-FB0A-6F89-A1B7-3226C8F3865A}"/>
              </a:ext>
            </a:extLst>
          </p:cNvPr>
          <p:cNvSpPr/>
          <p:nvPr/>
        </p:nvSpPr>
        <p:spPr>
          <a:xfrm>
            <a:off x="4012769" y="2099332"/>
            <a:ext cx="306480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Rectángulo: esquinas superiores redondeadas 45">
            <a:extLst>
              <a:ext uri="{FF2B5EF4-FFF2-40B4-BE49-F238E27FC236}">
                <a16:creationId xmlns:a16="http://schemas.microsoft.com/office/drawing/2014/main" id="{14704D9D-D370-2BCA-1AAB-7123AF981049}"/>
              </a:ext>
            </a:extLst>
          </p:cNvPr>
          <p:cNvSpPr/>
          <p:nvPr/>
        </p:nvSpPr>
        <p:spPr>
          <a:xfrm>
            <a:off x="4023615" y="3646243"/>
            <a:ext cx="302569" cy="115865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latin typeface="Montserrat Medium" pitchFamily="2" charset="0"/>
            </a:endParaRPr>
          </a:p>
        </p:txBody>
      </p:sp>
      <p:sp>
        <p:nvSpPr>
          <p:cNvPr id="47" name="Rectángulo: esquinas superiores redondeadas 46">
            <a:extLst>
              <a:ext uri="{FF2B5EF4-FFF2-40B4-BE49-F238E27FC236}">
                <a16:creationId xmlns:a16="http://schemas.microsoft.com/office/drawing/2014/main" id="{11206B91-1DE9-A8D1-FDF1-78F9E62EBB53}"/>
              </a:ext>
            </a:extLst>
          </p:cNvPr>
          <p:cNvSpPr/>
          <p:nvPr/>
        </p:nvSpPr>
        <p:spPr>
          <a:xfrm>
            <a:off x="4857872" y="2099332"/>
            <a:ext cx="306480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Rectángulo: esquinas superiores redondeadas 48">
            <a:extLst>
              <a:ext uri="{FF2B5EF4-FFF2-40B4-BE49-F238E27FC236}">
                <a16:creationId xmlns:a16="http://schemas.microsoft.com/office/drawing/2014/main" id="{C84709E9-989F-4CCD-C1E1-E884E2FCDAB1}"/>
              </a:ext>
            </a:extLst>
          </p:cNvPr>
          <p:cNvSpPr/>
          <p:nvPr/>
        </p:nvSpPr>
        <p:spPr>
          <a:xfrm>
            <a:off x="5675639" y="2099332"/>
            <a:ext cx="306480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superiores redondeadas 49">
            <a:extLst>
              <a:ext uri="{FF2B5EF4-FFF2-40B4-BE49-F238E27FC236}">
                <a16:creationId xmlns:a16="http://schemas.microsoft.com/office/drawing/2014/main" id="{3B4A9823-9F9A-2CA8-E3E9-8546B4513C97}"/>
              </a:ext>
            </a:extLst>
          </p:cNvPr>
          <p:cNvSpPr/>
          <p:nvPr/>
        </p:nvSpPr>
        <p:spPr>
          <a:xfrm>
            <a:off x="5684431" y="4698999"/>
            <a:ext cx="282671" cy="105893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latin typeface="Montserrat Medium" pitchFamily="2" charset="0"/>
            </a:endParaRPr>
          </a:p>
        </p:txBody>
      </p:sp>
      <p:sp>
        <p:nvSpPr>
          <p:cNvPr id="51" name="Rectángulo: esquinas superiores redondeadas 50">
            <a:extLst>
              <a:ext uri="{FF2B5EF4-FFF2-40B4-BE49-F238E27FC236}">
                <a16:creationId xmlns:a16="http://schemas.microsoft.com/office/drawing/2014/main" id="{8F932C37-949E-2D3B-F2D7-8696CE602428}"/>
              </a:ext>
            </a:extLst>
          </p:cNvPr>
          <p:cNvSpPr/>
          <p:nvPr/>
        </p:nvSpPr>
        <p:spPr>
          <a:xfrm>
            <a:off x="6516914" y="2099332"/>
            <a:ext cx="306480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Rectángulo: esquinas superiores redondeadas 51">
            <a:extLst>
              <a:ext uri="{FF2B5EF4-FFF2-40B4-BE49-F238E27FC236}">
                <a16:creationId xmlns:a16="http://schemas.microsoft.com/office/drawing/2014/main" id="{58F25287-1B00-4B82-E9BA-106D9129CA78}"/>
              </a:ext>
            </a:extLst>
          </p:cNvPr>
          <p:cNvSpPr/>
          <p:nvPr/>
        </p:nvSpPr>
        <p:spPr>
          <a:xfrm>
            <a:off x="6524693" y="4699000"/>
            <a:ext cx="305829" cy="105892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solidFill>
                <a:schemeClr val="tx1"/>
              </a:solidFill>
              <a:latin typeface="Montserrat Medium" pitchFamily="2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FADC83F-0DA4-2AB2-9165-83FFA5DD89AC}"/>
              </a:ext>
            </a:extLst>
          </p:cNvPr>
          <p:cNvSpPr txBox="1"/>
          <p:nvPr/>
        </p:nvSpPr>
        <p:spPr>
          <a:xfrm>
            <a:off x="6952871" y="4804893"/>
            <a:ext cx="113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Montserrat Black" pitchFamily="2" charset="0"/>
              </a:rPr>
              <a:t>12</a:t>
            </a:r>
            <a:endParaRPr lang="es-CO" sz="2400" dirty="0">
              <a:solidFill>
                <a:schemeClr val="accent2">
                  <a:lumMod val="75000"/>
                </a:schemeClr>
              </a:solidFill>
              <a:latin typeface="Montserrat Black" pitchFamily="2" charset="0"/>
            </a:endParaRPr>
          </a:p>
        </p:txBody>
      </p:sp>
      <p:sp>
        <p:nvSpPr>
          <p:cNvPr id="54" name="Rectángulo: esquinas superiores redondeadas 53">
            <a:extLst>
              <a:ext uri="{FF2B5EF4-FFF2-40B4-BE49-F238E27FC236}">
                <a16:creationId xmlns:a16="http://schemas.microsoft.com/office/drawing/2014/main" id="{8AD53A0D-17DA-22D9-A8CD-330BD7B76B1C}"/>
              </a:ext>
            </a:extLst>
          </p:cNvPr>
          <p:cNvSpPr/>
          <p:nvPr/>
        </p:nvSpPr>
        <p:spPr>
          <a:xfrm>
            <a:off x="7362210" y="2099332"/>
            <a:ext cx="306480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Rectángulo: esquinas superiores redondeadas 54">
            <a:extLst>
              <a:ext uri="{FF2B5EF4-FFF2-40B4-BE49-F238E27FC236}">
                <a16:creationId xmlns:a16="http://schemas.microsoft.com/office/drawing/2014/main" id="{B3B42ED6-B4AC-975E-7AC5-168A6F8D61F8}"/>
              </a:ext>
            </a:extLst>
          </p:cNvPr>
          <p:cNvSpPr/>
          <p:nvPr/>
        </p:nvSpPr>
        <p:spPr>
          <a:xfrm>
            <a:off x="7371002" y="3801393"/>
            <a:ext cx="297444" cy="1003499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solidFill>
                <a:schemeClr val="tx1"/>
              </a:solidFill>
              <a:latin typeface="Montserrat Medium" pitchFamily="2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40FF7A37-0859-2E0F-05C0-B1F71F78946E}"/>
              </a:ext>
            </a:extLst>
          </p:cNvPr>
          <p:cNvSpPr txBox="1"/>
          <p:nvPr/>
        </p:nvSpPr>
        <p:spPr>
          <a:xfrm>
            <a:off x="6883512" y="5240119"/>
            <a:ext cx="128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 Medium" pitchFamily="2" charset="0"/>
              </a:rPr>
              <a:t>Auto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ordena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cierre y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corre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traslado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para alegatos</a:t>
            </a:r>
          </a:p>
          <a:p>
            <a:pPr algn="ctr"/>
            <a:r>
              <a:rPr lang="es-CO" sz="1000" dirty="0" err="1">
                <a:latin typeface="Montserrat Medium" pitchFamily="2" charset="0"/>
              </a:rPr>
              <a:t>precalificatorios</a:t>
            </a:r>
            <a:endParaRPr lang="es-CO" sz="1000" dirty="0">
              <a:latin typeface="Montserrat Medium" pitchFamily="2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6A596CB-BA28-4605-4E7C-465AA11AB37E}"/>
              </a:ext>
            </a:extLst>
          </p:cNvPr>
          <p:cNvSpPr txBox="1"/>
          <p:nvPr/>
        </p:nvSpPr>
        <p:spPr>
          <a:xfrm>
            <a:off x="934300" y="1228616"/>
            <a:ext cx="714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Decisiones emitidas nov 2021-2022</a:t>
            </a:r>
            <a:endParaRPr lang="es-CO" sz="2800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9A06E380-D317-B9E2-9746-51DDD1DA1C9D}"/>
              </a:ext>
            </a:extLst>
          </p:cNvPr>
          <p:cNvSpPr txBox="1"/>
          <p:nvPr/>
        </p:nvSpPr>
        <p:spPr>
          <a:xfrm>
            <a:off x="7784043" y="4804893"/>
            <a:ext cx="113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B670"/>
                </a:solidFill>
                <a:effectLst/>
                <a:latin typeface="Montserrat Black" pitchFamily="2" charset="0"/>
              </a:rPr>
              <a:t>2</a:t>
            </a:r>
            <a:endParaRPr lang="es-CO" sz="2400" dirty="0">
              <a:solidFill>
                <a:srgbClr val="00B670"/>
              </a:solidFill>
              <a:latin typeface="Montserrat Black" pitchFamily="2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0D1D91A5-2834-481D-24E6-B0A8A6A915FB}"/>
              </a:ext>
            </a:extLst>
          </p:cNvPr>
          <p:cNvSpPr txBox="1"/>
          <p:nvPr/>
        </p:nvSpPr>
        <p:spPr>
          <a:xfrm>
            <a:off x="8582878" y="4804893"/>
            <a:ext cx="113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7030A0"/>
                </a:solidFill>
                <a:effectLst/>
                <a:latin typeface="Montserrat Black" pitchFamily="2" charset="0"/>
              </a:rPr>
              <a:t>3</a:t>
            </a:r>
            <a:endParaRPr lang="es-CO" sz="2400" dirty="0">
              <a:solidFill>
                <a:srgbClr val="7030A0"/>
              </a:solidFill>
              <a:latin typeface="Montserrat Black" pitchFamily="2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3163204-AB12-1C50-5CF4-E33A0ACE030B}"/>
              </a:ext>
            </a:extLst>
          </p:cNvPr>
          <p:cNvSpPr txBox="1"/>
          <p:nvPr/>
        </p:nvSpPr>
        <p:spPr>
          <a:xfrm>
            <a:off x="9413643" y="4804893"/>
            <a:ext cx="113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FFB600"/>
                </a:solidFill>
                <a:latin typeface="Montserrat Black" pitchFamily="2" charset="0"/>
              </a:rPr>
              <a:t>68</a:t>
            </a:r>
            <a:endParaRPr lang="es-CO" sz="2400" dirty="0">
              <a:solidFill>
                <a:srgbClr val="FFB600"/>
              </a:solidFill>
              <a:latin typeface="Montserrat Black" pitchFamily="2" charset="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347317AB-9607-F9A1-3746-0F56BF0E8091}"/>
              </a:ext>
            </a:extLst>
          </p:cNvPr>
          <p:cNvSpPr txBox="1"/>
          <p:nvPr/>
        </p:nvSpPr>
        <p:spPr>
          <a:xfrm>
            <a:off x="7683226" y="5240119"/>
            <a:ext cx="1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 Medium" pitchFamily="2" charset="0"/>
              </a:rPr>
              <a:t>Auto de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formulación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de cargos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5C71566-F821-148A-3268-537812014F50}"/>
              </a:ext>
            </a:extLst>
          </p:cNvPr>
          <p:cNvSpPr txBox="1"/>
          <p:nvPr/>
        </p:nvSpPr>
        <p:spPr>
          <a:xfrm>
            <a:off x="8482061" y="5240119"/>
            <a:ext cx="128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 Medium" pitchFamily="2" charset="0"/>
              </a:rPr>
              <a:t>Autos de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apertura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de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investigación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disciplinaria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817A4189-94A4-FA6E-60EA-E75F00225BDD}"/>
              </a:ext>
            </a:extLst>
          </p:cNvPr>
          <p:cNvSpPr txBox="1"/>
          <p:nvPr/>
        </p:nvSpPr>
        <p:spPr>
          <a:xfrm>
            <a:off x="9342265" y="5240119"/>
            <a:ext cx="1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 Medium" pitchFamily="2" charset="0"/>
              </a:rPr>
              <a:t>Autos de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archivo</a:t>
            </a:r>
          </a:p>
        </p:txBody>
      </p:sp>
      <p:sp>
        <p:nvSpPr>
          <p:cNvPr id="64" name="Rectángulo: esquinas superiores redondeadas 63">
            <a:extLst>
              <a:ext uri="{FF2B5EF4-FFF2-40B4-BE49-F238E27FC236}">
                <a16:creationId xmlns:a16="http://schemas.microsoft.com/office/drawing/2014/main" id="{D8FEA51F-600E-4E96-BFD3-868DC365A999}"/>
              </a:ext>
            </a:extLst>
          </p:cNvPr>
          <p:cNvSpPr/>
          <p:nvPr/>
        </p:nvSpPr>
        <p:spPr>
          <a:xfrm>
            <a:off x="8174823" y="2099332"/>
            <a:ext cx="306480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Rectángulo: esquinas superiores redondeadas 64">
            <a:extLst>
              <a:ext uri="{FF2B5EF4-FFF2-40B4-BE49-F238E27FC236}">
                <a16:creationId xmlns:a16="http://schemas.microsoft.com/office/drawing/2014/main" id="{6A5BCB25-4B2B-E50D-AD08-7375D2AC4E33}"/>
              </a:ext>
            </a:extLst>
          </p:cNvPr>
          <p:cNvSpPr/>
          <p:nvPr/>
        </p:nvSpPr>
        <p:spPr>
          <a:xfrm>
            <a:off x="8183161" y="4624565"/>
            <a:ext cx="290294" cy="180327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latin typeface="Montserrat Medium" pitchFamily="2" charset="0"/>
            </a:endParaRPr>
          </a:p>
        </p:txBody>
      </p:sp>
      <p:sp>
        <p:nvSpPr>
          <p:cNvPr id="66" name="Rectángulo: esquinas superiores redondeadas 65">
            <a:extLst>
              <a:ext uri="{FF2B5EF4-FFF2-40B4-BE49-F238E27FC236}">
                <a16:creationId xmlns:a16="http://schemas.microsoft.com/office/drawing/2014/main" id="{7BBB785B-62C9-BC0C-F9E7-4CDAD1623092}"/>
              </a:ext>
            </a:extLst>
          </p:cNvPr>
          <p:cNvSpPr/>
          <p:nvPr/>
        </p:nvSpPr>
        <p:spPr>
          <a:xfrm>
            <a:off x="9014362" y="2099332"/>
            <a:ext cx="306480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7" name="Rectángulo: esquinas superiores redondeadas 66">
            <a:extLst>
              <a:ext uri="{FF2B5EF4-FFF2-40B4-BE49-F238E27FC236}">
                <a16:creationId xmlns:a16="http://schemas.microsoft.com/office/drawing/2014/main" id="{EAA81A42-DEA8-4458-EA7B-A3A58AD1EF28}"/>
              </a:ext>
            </a:extLst>
          </p:cNvPr>
          <p:cNvSpPr/>
          <p:nvPr/>
        </p:nvSpPr>
        <p:spPr>
          <a:xfrm>
            <a:off x="9023153" y="4431221"/>
            <a:ext cx="313233" cy="373671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latin typeface="Montserrat Medium" pitchFamily="2" charset="0"/>
            </a:endParaRPr>
          </a:p>
        </p:txBody>
      </p:sp>
      <p:sp>
        <p:nvSpPr>
          <p:cNvPr id="68" name="Rectángulo: esquinas superiores redondeadas 67">
            <a:extLst>
              <a:ext uri="{FF2B5EF4-FFF2-40B4-BE49-F238E27FC236}">
                <a16:creationId xmlns:a16="http://schemas.microsoft.com/office/drawing/2014/main" id="{05E7C5D5-8F2F-C235-197C-2E7140DBE109}"/>
              </a:ext>
            </a:extLst>
          </p:cNvPr>
          <p:cNvSpPr/>
          <p:nvPr/>
        </p:nvSpPr>
        <p:spPr>
          <a:xfrm>
            <a:off x="9822982" y="2099332"/>
            <a:ext cx="306480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9" name="Rectángulo: esquinas superiores redondeadas 68">
            <a:extLst>
              <a:ext uri="{FF2B5EF4-FFF2-40B4-BE49-F238E27FC236}">
                <a16:creationId xmlns:a16="http://schemas.microsoft.com/office/drawing/2014/main" id="{5D94D0F8-EDF5-2619-FB02-A499C35F7C2F}"/>
              </a:ext>
            </a:extLst>
          </p:cNvPr>
          <p:cNvSpPr/>
          <p:nvPr/>
        </p:nvSpPr>
        <p:spPr>
          <a:xfrm>
            <a:off x="9830761" y="2099333"/>
            <a:ext cx="302849" cy="2705560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solidFill>
                <a:schemeClr val="tx1"/>
              </a:solidFill>
              <a:latin typeface="Montserrat Medium" pitchFamily="2" charset="0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EB2213D8-4999-172F-2A07-8BE81FEFCFD8}"/>
              </a:ext>
            </a:extLst>
          </p:cNvPr>
          <p:cNvSpPr txBox="1"/>
          <p:nvPr/>
        </p:nvSpPr>
        <p:spPr>
          <a:xfrm>
            <a:off x="10269822" y="4804893"/>
            <a:ext cx="113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Montserrat Black" pitchFamily="2" charset="0"/>
              </a:rPr>
              <a:t>6</a:t>
            </a:r>
            <a:endParaRPr lang="es-CO" sz="2400" dirty="0">
              <a:solidFill>
                <a:schemeClr val="accent2">
                  <a:lumMod val="75000"/>
                </a:schemeClr>
              </a:solidFill>
              <a:latin typeface="Montserrat Black" pitchFamily="2" charset="0"/>
            </a:endParaRPr>
          </a:p>
        </p:txBody>
      </p:sp>
      <p:sp>
        <p:nvSpPr>
          <p:cNvPr id="71" name="Rectángulo: esquinas superiores redondeadas 70">
            <a:extLst>
              <a:ext uri="{FF2B5EF4-FFF2-40B4-BE49-F238E27FC236}">
                <a16:creationId xmlns:a16="http://schemas.microsoft.com/office/drawing/2014/main" id="{02796D36-AF6D-542A-BE7F-5CB3F2BD929F}"/>
              </a:ext>
            </a:extLst>
          </p:cNvPr>
          <p:cNvSpPr/>
          <p:nvPr/>
        </p:nvSpPr>
        <p:spPr>
          <a:xfrm>
            <a:off x="10679161" y="2099332"/>
            <a:ext cx="306480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Rectángulo: esquinas superiores redondeadas 71">
            <a:extLst>
              <a:ext uri="{FF2B5EF4-FFF2-40B4-BE49-F238E27FC236}">
                <a16:creationId xmlns:a16="http://schemas.microsoft.com/office/drawing/2014/main" id="{7AE7E1CB-2DAA-7BD4-1751-6DF2CD25EDBE}"/>
              </a:ext>
            </a:extLst>
          </p:cNvPr>
          <p:cNvSpPr/>
          <p:nvPr/>
        </p:nvSpPr>
        <p:spPr>
          <a:xfrm>
            <a:off x="10687953" y="4343227"/>
            <a:ext cx="297688" cy="461665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solidFill>
                <a:schemeClr val="tx1"/>
              </a:solidFill>
              <a:latin typeface="Montserrat Medium" pitchFamily="2" charset="0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A91863B1-A223-E225-CB1D-9478CFE88CAB}"/>
              </a:ext>
            </a:extLst>
          </p:cNvPr>
          <p:cNvSpPr txBox="1"/>
          <p:nvPr/>
        </p:nvSpPr>
        <p:spPr>
          <a:xfrm>
            <a:off x="10200463" y="5240119"/>
            <a:ext cx="1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Montserrat Medium" pitchFamily="2" charset="0"/>
              </a:rPr>
              <a:t>Autos de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indagación</a:t>
            </a:r>
          </a:p>
          <a:p>
            <a:pPr algn="ctr"/>
            <a:r>
              <a:rPr lang="es-CO" sz="1000" dirty="0">
                <a:latin typeface="Montserrat Medium" pitchFamily="2" charset="0"/>
              </a:rPr>
              <a:t>previa</a:t>
            </a:r>
          </a:p>
        </p:txBody>
      </p:sp>
    </p:spTree>
    <p:extLst>
      <p:ext uri="{BB962C8B-B14F-4D97-AF65-F5344CB8AC3E}">
        <p14:creationId xmlns:p14="http://schemas.microsoft.com/office/powerpoint/2010/main" val="3539834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156047-93A9-5814-EEF8-24A25A970C79}"/>
              </a:ext>
            </a:extLst>
          </p:cNvPr>
          <p:cNvSpPr txBox="1"/>
          <p:nvPr/>
        </p:nvSpPr>
        <p:spPr>
          <a:xfrm>
            <a:off x="2875520" y="5185909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28</a:t>
            </a:r>
            <a:endParaRPr lang="es-CO" sz="24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8FCE2C-8C1D-4D01-2AF8-BC3B2E89E8D6}"/>
              </a:ext>
            </a:extLst>
          </p:cNvPr>
          <p:cNvSpPr txBox="1"/>
          <p:nvPr/>
        </p:nvSpPr>
        <p:spPr>
          <a:xfrm>
            <a:off x="4326041" y="5185909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5</a:t>
            </a:r>
            <a:endParaRPr lang="es-CO" sz="2400" dirty="0">
              <a:solidFill>
                <a:srgbClr val="00B0F0"/>
              </a:solidFill>
              <a:latin typeface="Montserrat Black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CC01E6-2B23-E7ED-B11B-69BE211D9B78}"/>
              </a:ext>
            </a:extLst>
          </p:cNvPr>
          <p:cNvSpPr txBox="1"/>
          <p:nvPr/>
        </p:nvSpPr>
        <p:spPr>
          <a:xfrm>
            <a:off x="5878892" y="5185909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FFB600"/>
                </a:solidFill>
                <a:effectLst/>
                <a:latin typeface="Montserrat Black" pitchFamily="2" charset="0"/>
              </a:rPr>
              <a:t>4</a:t>
            </a:r>
            <a:endParaRPr lang="es-CO" sz="2400" dirty="0">
              <a:solidFill>
                <a:srgbClr val="FFB600"/>
              </a:solidFill>
              <a:latin typeface="Montserrat Black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D95D44-7252-7902-C37E-F0EA4A9DDE91}"/>
              </a:ext>
            </a:extLst>
          </p:cNvPr>
          <p:cNvSpPr txBox="1"/>
          <p:nvPr/>
        </p:nvSpPr>
        <p:spPr>
          <a:xfrm>
            <a:off x="2785596" y="5621136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VIGENCIA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2019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4214A7A-B2EB-D4D2-594B-D093BED72B9F}"/>
              </a:ext>
            </a:extLst>
          </p:cNvPr>
          <p:cNvSpPr txBox="1"/>
          <p:nvPr/>
        </p:nvSpPr>
        <p:spPr>
          <a:xfrm>
            <a:off x="4236117" y="5621136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VIGENCIA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2020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101F54-3C71-1D4D-9841-520957726917}"/>
              </a:ext>
            </a:extLst>
          </p:cNvPr>
          <p:cNvSpPr txBox="1"/>
          <p:nvPr/>
        </p:nvSpPr>
        <p:spPr>
          <a:xfrm>
            <a:off x="5791908" y="5621136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VIGENCIA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2021</a:t>
            </a:r>
          </a:p>
        </p:txBody>
      </p:sp>
      <p:sp>
        <p:nvSpPr>
          <p:cNvPr id="12" name="Rectángulo: esquinas superiores redondeadas 11">
            <a:extLst>
              <a:ext uri="{FF2B5EF4-FFF2-40B4-BE49-F238E27FC236}">
                <a16:creationId xmlns:a16="http://schemas.microsoft.com/office/drawing/2014/main" id="{784C015B-F6A0-31B1-66A8-9DAB0185E002}"/>
              </a:ext>
            </a:extLst>
          </p:cNvPr>
          <p:cNvSpPr/>
          <p:nvPr/>
        </p:nvSpPr>
        <p:spPr>
          <a:xfrm>
            <a:off x="3349410" y="2480348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superiores redondeadas 12">
            <a:extLst>
              <a:ext uri="{FF2B5EF4-FFF2-40B4-BE49-F238E27FC236}">
                <a16:creationId xmlns:a16="http://schemas.microsoft.com/office/drawing/2014/main" id="{4772EB20-FB15-88DB-CAC8-7474964DD560}"/>
              </a:ext>
            </a:extLst>
          </p:cNvPr>
          <p:cNvSpPr/>
          <p:nvPr/>
        </p:nvSpPr>
        <p:spPr>
          <a:xfrm>
            <a:off x="3346524" y="2768599"/>
            <a:ext cx="370841" cy="2417310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latin typeface="Montserrat Medium" pitchFamily="2" charset="0"/>
            </a:endParaRPr>
          </a:p>
        </p:txBody>
      </p:sp>
      <p:sp>
        <p:nvSpPr>
          <p:cNvPr id="14" name="Rectángulo: esquinas superiores redondeadas 13">
            <a:extLst>
              <a:ext uri="{FF2B5EF4-FFF2-40B4-BE49-F238E27FC236}">
                <a16:creationId xmlns:a16="http://schemas.microsoft.com/office/drawing/2014/main" id="{126A96EB-CD05-A4A2-0C53-8536138A5062}"/>
              </a:ext>
            </a:extLst>
          </p:cNvPr>
          <p:cNvSpPr/>
          <p:nvPr/>
        </p:nvSpPr>
        <p:spPr>
          <a:xfrm>
            <a:off x="4820345" y="2480348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: esquinas superiores redondeadas 14">
            <a:extLst>
              <a:ext uri="{FF2B5EF4-FFF2-40B4-BE49-F238E27FC236}">
                <a16:creationId xmlns:a16="http://schemas.microsoft.com/office/drawing/2014/main" id="{6398C170-822C-C413-A142-4341DF9F9989}"/>
              </a:ext>
            </a:extLst>
          </p:cNvPr>
          <p:cNvSpPr/>
          <p:nvPr/>
        </p:nvSpPr>
        <p:spPr>
          <a:xfrm>
            <a:off x="4817459" y="4724243"/>
            <a:ext cx="370841" cy="461665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latin typeface="Montserrat Medium" pitchFamily="2" charset="0"/>
            </a:endParaRPr>
          </a:p>
        </p:txBody>
      </p:sp>
      <p:sp>
        <p:nvSpPr>
          <p:cNvPr id="16" name="Rectángulo: esquinas superiores redondeadas 15">
            <a:extLst>
              <a:ext uri="{FF2B5EF4-FFF2-40B4-BE49-F238E27FC236}">
                <a16:creationId xmlns:a16="http://schemas.microsoft.com/office/drawing/2014/main" id="{7E3C1AC4-85D7-D3B1-B119-70A198D7BAE9}"/>
              </a:ext>
            </a:extLst>
          </p:cNvPr>
          <p:cNvSpPr/>
          <p:nvPr/>
        </p:nvSpPr>
        <p:spPr>
          <a:xfrm>
            <a:off x="6374941" y="2480348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superiores redondeadas 16">
            <a:extLst>
              <a:ext uri="{FF2B5EF4-FFF2-40B4-BE49-F238E27FC236}">
                <a16:creationId xmlns:a16="http://schemas.microsoft.com/office/drawing/2014/main" id="{C887D87E-2594-AA49-15BC-77651DC6E716}"/>
              </a:ext>
            </a:extLst>
          </p:cNvPr>
          <p:cNvSpPr/>
          <p:nvPr/>
        </p:nvSpPr>
        <p:spPr>
          <a:xfrm>
            <a:off x="6372055" y="4869542"/>
            <a:ext cx="370841" cy="316366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solidFill>
                <a:schemeClr val="tx1"/>
              </a:solidFill>
              <a:latin typeface="Montserrat Medium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C3ABE4F-B69F-0A04-C85C-70E9259E92D7}"/>
              </a:ext>
            </a:extLst>
          </p:cNvPr>
          <p:cNvSpPr txBox="1"/>
          <p:nvPr/>
        </p:nvSpPr>
        <p:spPr>
          <a:xfrm>
            <a:off x="782748" y="326391"/>
            <a:ext cx="9008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Control Interno Disciplinario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03BAA10-8B26-B624-EF54-274560FD604A}"/>
              </a:ext>
            </a:extLst>
          </p:cNvPr>
          <p:cNvSpPr txBox="1"/>
          <p:nvPr/>
        </p:nvSpPr>
        <p:spPr>
          <a:xfrm>
            <a:off x="7433099" y="5185909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933D"/>
                </a:solidFill>
                <a:effectLst/>
                <a:latin typeface="Montserrat Black" pitchFamily="2" charset="0"/>
              </a:rPr>
              <a:t>28</a:t>
            </a:r>
            <a:endParaRPr lang="es-CO" sz="2400" dirty="0">
              <a:solidFill>
                <a:srgbClr val="00933D"/>
              </a:solidFill>
              <a:latin typeface="Montserrat Black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8C8663C-8D7B-8FFC-6677-087B3AE70B0A}"/>
              </a:ext>
            </a:extLst>
          </p:cNvPr>
          <p:cNvSpPr txBox="1"/>
          <p:nvPr/>
        </p:nvSpPr>
        <p:spPr>
          <a:xfrm>
            <a:off x="7346115" y="5621136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VIGENCIA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2022</a:t>
            </a:r>
          </a:p>
        </p:txBody>
      </p:sp>
      <p:sp>
        <p:nvSpPr>
          <p:cNvPr id="23" name="Rectángulo: esquinas superiores redondeadas 22">
            <a:extLst>
              <a:ext uri="{FF2B5EF4-FFF2-40B4-BE49-F238E27FC236}">
                <a16:creationId xmlns:a16="http://schemas.microsoft.com/office/drawing/2014/main" id="{ED46A13C-6B6E-7973-5761-D989BC7AC453}"/>
              </a:ext>
            </a:extLst>
          </p:cNvPr>
          <p:cNvSpPr/>
          <p:nvPr/>
        </p:nvSpPr>
        <p:spPr>
          <a:xfrm>
            <a:off x="7929148" y="2480348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superiores redondeadas 23">
            <a:extLst>
              <a:ext uri="{FF2B5EF4-FFF2-40B4-BE49-F238E27FC236}">
                <a16:creationId xmlns:a16="http://schemas.microsoft.com/office/drawing/2014/main" id="{49AFF6EB-41B4-798A-0BB4-E6AB0BBD9CAE}"/>
              </a:ext>
            </a:extLst>
          </p:cNvPr>
          <p:cNvSpPr/>
          <p:nvPr/>
        </p:nvSpPr>
        <p:spPr>
          <a:xfrm>
            <a:off x="7926262" y="2768599"/>
            <a:ext cx="370841" cy="2417310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9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solidFill>
                <a:schemeClr val="tx1"/>
              </a:solidFill>
              <a:latin typeface="Montserrat Medium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A12EC34-A212-FF9B-40FA-DB1924B7A51D}"/>
              </a:ext>
            </a:extLst>
          </p:cNvPr>
          <p:cNvSpPr txBox="1"/>
          <p:nvPr/>
        </p:nvSpPr>
        <p:spPr>
          <a:xfrm>
            <a:off x="934300" y="1228616"/>
            <a:ext cx="714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Expedientes activos</a:t>
            </a:r>
            <a:endParaRPr lang="es-CO" sz="2800" dirty="0">
              <a:solidFill>
                <a:srgbClr val="00498D"/>
              </a:solidFill>
              <a:latin typeface="Montserrat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48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5501CC3-1DE8-85AD-B447-33CDCC9FD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67" y="505724"/>
            <a:ext cx="4440410" cy="584122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10AAF33-0D8B-EB6D-3104-C8C977C2A273}"/>
              </a:ext>
            </a:extLst>
          </p:cNvPr>
          <p:cNvSpPr txBox="1"/>
          <p:nvPr/>
        </p:nvSpPr>
        <p:spPr>
          <a:xfrm>
            <a:off x="5891301" y="2277740"/>
            <a:ext cx="47793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dirty="0">
                <a:solidFill>
                  <a:srgbClr val="01488E"/>
                </a:solidFill>
                <a:latin typeface="Montserrat Black" pitchFamily="2" charset="0"/>
              </a:rPr>
              <a:t>Le</a:t>
            </a:r>
          </a:p>
          <a:p>
            <a:r>
              <a:rPr lang="es-CO" sz="5400" dirty="0">
                <a:solidFill>
                  <a:srgbClr val="01488E"/>
                </a:solidFill>
                <a:latin typeface="Montserrat Medium" pitchFamily="2" charset="0"/>
              </a:rPr>
              <a:t>apuntamos</a:t>
            </a:r>
          </a:p>
          <a:p>
            <a:r>
              <a:rPr lang="es-CO" sz="5400" dirty="0">
                <a:solidFill>
                  <a:srgbClr val="01488E"/>
                </a:solidFill>
                <a:latin typeface="Montserrat Black" pitchFamily="2" charset="0"/>
              </a:rPr>
              <a:t>a…</a:t>
            </a:r>
          </a:p>
        </p:txBody>
      </p:sp>
    </p:spTree>
    <p:extLst>
      <p:ext uri="{BB962C8B-B14F-4D97-AF65-F5344CB8AC3E}">
        <p14:creationId xmlns:p14="http://schemas.microsoft.com/office/powerpoint/2010/main" val="344770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C3ABE4F-B69F-0A04-C85C-70E9259E92D7}"/>
              </a:ext>
            </a:extLst>
          </p:cNvPr>
          <p:cNvSpPr txBox="1"/>
          <p:nvPr/>
        </p:nvSpPr>
        <p:spPr>
          <a:xfrm>
            <a:off x="782748" y="326391"/>
            <a:ext cx="9008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Hallazgos de la CGR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2A94E6F-A085-BB71-B5E4-F2A9A012B2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9722327"/>
              </p:ext>
            </p:extLst>
          </p:nvPr>
        </p:nvGraphicFramePr>
        <p:xfrm>
          <a:off x="909096" y="1547863"/>
          <a:ext cx="10806654" cy="4562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95666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10AAF33-0D8B-EB6D-3104-C8C977C2A273}"/>
              </a:ext>
            </a:extLst>
          </p:cNvPr>
          <p:cNvSpPr txBox="1"/>
          <p:nvPr/>
        </p:nvSpPr>
        <p:spPr>
          <a:xfrm>
            <a:off x="5891301" y="2745100"/>
            <a:ext cx="5288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dirty="0">
                <a:solidFill>
                  <a:srgbClr val="01488E"/>
                </a:solidFill>
                <a:latin typeface="Montserrat Black" pitchFamily="2" charset="0"/>
              </a:rPr>
              <a:t>Direcciones</a:t>
            </a:r>
          </a:p>
          <a:p>
            <a:r>
              <a:rPr lang="es-CO" sz="5400" dirty="0">
                <a:solidFill>
                  <a:srgbClr val="01488E"/>
                </a:solidFill>
                <a:latin typeface="Montserrat Medium" pitchFamily="2" charset="0"/>
              </a:rPr>
              <a:t>misionales</a:t>
            </a:r>
            <a:endParaRPr lang="es-CO" sz="5400" dirty="0">
              <a:solidFill>
                <a:srgbClr val="01488E"/>
              </a:solidFill>
              <a:latin typeface="Montserrat Black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EEF129-344B-0D2B-5621-D96ED714B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167" y="505724"/>
            <a:ext cx="4444459" cy="58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84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10AAF33-0D8B-EB6D-3104-C8C977C2A273}"/>
              </a:ext>
            </a:extLst>
          </p:cNvPr>
          <p:cNvSpPr txBox="1"/>
          <p:nvPr/>
        </p:nvSpPr>
        <p:spPr>
          <a:xfrm>
            <a:off x="5891301" y="2287900"/>
            <a:ext cx="611564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solidFill>
                  <a:srgbClr val="01488E"/>
                </a:solidFill>
                <a:latin typeface="Montserrat Medium" pitchFamily="2" charset="0"/>
              </a:rPr>
              <a:t>Dirección Técnica de</a:t>
            </a:r>
          </a:p>
          <a:p>
            <a:r>
              <a:rPr lang="es-CO" sz="5400" dirty="0">
                <a:solidFill>
                  <a:srgbClr val="01488E"/>
                </a:solidFill>
                <a:latin typeface="Montserrat Black" pitchFamily="2" charset="0"/>
              </a:rPr>
              <a:t>Administración y Fomento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EEF129-344B-0D2B-5621-D96ED714B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167" y="505724"/>
            <a:ext cx="4444460" cy="58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F00E1D1-CDC8-7E13-BBC0-CE41F239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1B9DC08-B015-9411-0571-F34FC6EAB352}"/>
              </a:ext>
            </a:extLst>
          </p:cNvPr>
          <p:cNvSpPr txBox="1"/>
          <p:nvPr/>
        </p:nvSpPr>
        <p:spPr>
          <a:xfrm>
            <a:off x="782749" y="326391"/>
            <a:ext cx="7818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Gestión institucional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8CB4C10-003E-382B-7B17-B1377C473E3B}"/>
              </a:ext>
            </a:extLst>
          </p:cNvPr>
          <p:cNvSpPr txBox="1"/>
          <p:nvPr/>
        </p:nvSpPr>
        <p:spPr>
          <a:xfrm>
            <a:off x="7075206" y="4416149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chemeClr val="bg1"/>
                </a:solidFill>
                <a:effectLst/>
                <a:latin typeface="Montserrat Black" pitchFamily="2" charset="0"/>
              </a:rPr>
              <a:t>85%</a:t>
            </a:r>
            <a:endParaRPr lang="es-CO" sz="2400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CFB4080-A483-95E9-59B4-69B72494F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85951" y="1131183"/>
            <a:ext cx="5420097" cy="543577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4541911-8E25-C1BE-FF4C-63A17B21AEAF}"/>
              </a:ext>
            </a:extLst>
          </p:cNvPr>
          <p:cNvSpPr txBox="1"/>
          <p:nvPr/>
        </p:nvSpPr>
        <p:spPr>
          <a:xfrm>
            <a:off x="4441372" y="1637415"/>
            <a:ext cx="155665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bg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Trámites atendidos- Permisos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A91DE71-C453-DF2E-2BBE-FB3A09D6ACDA}"/>
              </a:ext>
            </a:extLst>
          </p:cNvPr>
          <p:cNvSpPr txBox="1"/>
          <p:nvPr/>
        </p:nvSpPr>
        <p:spPr>
          <a:xfrm>
            <a:off x="6541759" y="1959249"/>
            <a:ext cx="155665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bg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Procesos de ordenación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E85FC07-C6FB-48F1-F753-524B62374A65}"/>
              </a:ext>
            </a:extLst>
          </p:cNvPr>
          <p:cNvSpPr txBox="1"/>
          <p:nvPr/>
        </p:nvSpPr>
        <p:spPr>
          <a:xfrm>
            <a:off x="7042054" y="3820170"/>
            <a:ext cx="220670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None/>
            </a:pPr>
            <a:r>
              <a:rPr lang="es-CO" sz="1200" b="1" dirty="0">
                <a:solidFill>
                  <a:schemeClr val="bg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Repoblamiento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219A27-7341-BC6C-9624-FFE9E817C281}"/>
              </a:ext>
            </a:extLst>
          </p:cNvPr>
          <p:cNvSpPr txBox="1"/>
          <p:nvPr/>
        </p:nvSpPr>
        <p:spPr>
          <a:xfrm>
            <a:off x="5998029" y="5343822"/>
            <a:ext cx="198604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bg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Producción de alevinos estaciones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55591C2-C34B-42E2-1506-87517F33816E}"/>
              </a:ext>
            </a:extLst>
          </p:cNvPr>
          <p:cNvSpPr txBox="1"/>
          <p:nvPr/>
        </p:nvSpPr>
        <p:spPr>
          <a:xfrm>
            <a:off x="3950704" y="5243587"/>
            <a:ext cx="214529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bg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Encadenamiento comercial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E79BFDA-E822-93AF-48EC-E57AA92CD043}"/>
              </a:ext>
            </a:extLst>
          </p:cNvPr>
          <p:cNvSpPr txBox="1"/>
          <p:nvPr/>
        </p:nvSpPr>
        <p:spPr>
          <a:xfrm>
            <a:off x="2979847" y="3685172"/>
            <a:ext cx="220670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None/>
            </a:pPr>
            <a:r>
              <a:rPr lang="es-CO" sz="1200" b="1" dirty="0">
                <a:solidFill>
                  <a:schemeClr val="bg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Caracterización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AF795E5-6F66-9B15-58D9-9AAC03A70D93}"/>
              </a:ext>
            </a:extLst>
          </p:cNvPr>
          <p:cNvSpPr txBox="1"/>
          <p:nvPr/>
        </p:nvSpPr>
        <p:spPr>
          <a:xfrm>
            <a:off x="7968192" y="607660"/>
            <a:ext cx="105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u="none" strike="noStrike" dirty="0">
                <a:solidFill>
                  <a:srgbClr val="FFB600"/>
                </a:solidFill>
                <a:effectLst/>
                <a:latin typeface="Montserrat" pitchFamily="2" charset="0"/>
              </a:rPr>
              <a:t>5</a:t>
            </a:r>
            <a:endParaRPr lang="es-CO" b="1" dirty="0">
              <a:solidFill>
                <a:srgbClr val="FFB600"/>
              </a:solidFill>
              <a:latin typeface="Montserrat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CB0B3A4-5351-4B4B-CB70-5DBBE7B71BC0}"/>
              </a:ext>
            </a:extLst>
          </p:cNvPr>
          <p:cNvSpPr txBox="1"/>
          <p:nvPr/>
        </p:nvSpPr>
        <p:spPr>
          <a:xfrm>
            <a:off x="8140331" y="664999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Diagnóstico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B4AB1B0-95C5-7366-9E0B-B0397D48A177}"/>
              </a:ext>
            </a:extLst>
          </p:cNvPr>
          <p:cNvSpPr txBox="1"/>
          <p:nvPr/>
        </p:nvSpPr>
        <p:spPr>
          <a:xfrm>
            <a:off x="8270520" y="1047425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Formulación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5E5E4D3-9B4C-CA96-F99C-BFFB2380D88E}"/>
              </a:ext>
            </a:extLst>
          </p:cNvPr>
          <p:cNvSpPr txBox="1"/>
          <p:nvPr/>
        </p:nvSpPr>
        <p:spPr>
          <a:xfrm>
            <a:off x="8229958" y="1423327"/>
            <a:ext cx="1691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Implementación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D25A363-FDD4-1403-D2D3-817CA30FFF95}"/>
              </a:ext>
            </a:extLst>
          </p:cNvPr>
          <p:cNvSpPr txBox="1"/>
          <p:nvPr/>
        </p:nvSpPr>
        <p:spPr>
          <a:xfrm>
            <a:off x="7968192" y="1002448"/>
            <a:ext cx="45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u="none" strike="noStrike" dirty="0">
                <a:solidFill>
                  <a:srgbClr val="FFB600"/>
                </a:solidFill>
                <a:effectLst/>
                <a:latin typeface="Montserrat" pitchFamily="2" charset="0"/>
              </a:rPr>
              <a:t>15</a:t>
            </a:r>
            <a:endParaRPr lang="es-CO" b="1" dirty="0">
              <a:solidFill>
                <a:srgbClr val="FFB600"/>
              </a:solidFill>
              <a:latin typeface="Montserrat" pitchFamily="2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1088283-46A9-329E-BF79-2FA0608C838E}"/>
              </a:ext>
            </a:extLst>
          </p:cNvPr>
          <p:cNvSpPr txBox="1"/>
          <p:nvPr/>
        </p:nvSpPr>
        <p:spPr>
          <a:xfrm>
            <a:off x="7968192" y="1381539"/>
            <a:ext cx="105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u="none" strike="noStrike" dirty="0">
                <a:solidFill>
                  <a:srgbClr val="FFB600"/>
                </a:solidFill>
                <a:effectLst/>
                <a:latin typeface="Montserrat" pitchFamily="2" charset="0"/>
              </a:rPr>
              <a:t>18</a:t>
            </a:r>
            <a:endParaRPr lang="es-CO" b="1" dirty="0">
              <a:solidFill>
                <a:srgbClr val="FFB600"/>
              </a:solidFill>
              <a:latin typeface="Montserrat" pitchFamily="2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43E1882-8733-BB57-4CEC-31DA51E78B40}"/>
              </a:ext>
            </a:extLst>
          </p:cNvPr>
          <p:cNvSpPr txBox="1"/>
          <p:nvPr/>
        </p:nvSpPr>
        <p:spPr>
          <a:xfrm>
            <a:off x="9001630" y="2595462"/>
            <a:ext cx="146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u="none" strike="noStrike" dirty="0">
                <a:solidFill>
                  <a:srgbClr val="009145"/>
                </a:solidFill>
                <a:effectLst/>
                <a:latin typeface="Montserrat" pitchFamily="2" charset="0"/>
              </a:rPr>
              <a:t>7.178.090</a:t>
            </a:r>
            <a:endParaRPr lang="es-CO" b="1" dirty="0">
              <a:solidFill>
                <a:srgbClr val="009145"/>
              </a:solidFill>
              <a:latin typeface="Montserrat" pitchFamily="2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2B6C50A7-3678-FF04-B022-10DEE2EB7507}"/>
              </a:ext>
            </a:extLst>
          </p:cNvPr>
          <p:cNvSpPr txBox="1"/>
          <p:nvPr/>
        </p:nvSpPr>
        <p:spPr>
          <a:xfrm>
            <a:off x="10149879" y="2626239"/>
            <a:ext cx="112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Bocachico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7889289-E01E-F2C6-8002-67B82C50F88C}"/>
              </a:ext>
            </a:extLst>
          </p:cNvPr>
          <p:cNvSpPr txBox="1"/>
          <p:nvPr/>
        </p:nvSpPr>
        <p:spPr>
          <a:xfrm>
            <a:off x="9001630" y="2946009"/>
            <a:ext cx="146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u="none" strike="noStrike" dirty="0">
                <a:solidFill>
                  <a:srgbClr val="009145"/>
                </a:solidFill>
                <a:effectLst/>
                <a:latin typeface="Montserrat" pitchFamily="2" charset="0"/>
              </a:rPr>
              <a:t>103.350</a:t>
            </a:r>
            <a:endParaRPr lang="es-CO" b="1" dirty="0">
              <a:solidFill>
                <a:srgbClr val="009145"/>
              </a:solidFill>
              <a:latin typeface="Montserrat" pitchFamily="2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7C8E291A-7C0B-BBFC-2591-5031D192BE64}"/>
              </a:ext>
            </a:extLst>
          </p:cNvPr>
          <p:cNvSpPr txBox="1"/>
          <p:nvPr/>
        </p:nvSpPr>
        <p:spPr>
          <a:xfrm>
            <a:off x="9914073" y="2976786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Dorada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1DAD28E0-12ED-4D6D-4265-75807C1F3043}"/>
              </a:ext>
            </a:extLst>
          </p:cNvPr>
          <p:cNvSpPr txBox="1"/>
          <p:nvPr/>
        </p:nvSpPr>
        <p:spPr>
          <a:xfrm>
            <a:off x="9001630" y="3296874"/>
            <a:ext cx="146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u="none" strike="noStrike" dirty="0">
                <a:solidFill>
                  <a:srgbClr val="009145"/>
                </a:solidFill>
                <a:effectLst/>
                <a:latin typeface="Montserrat" pitchFamily="2" charset="0"/>
              </a:rPr>
              <a:t>34.000</a:t>
            </a:r>
            <a:endParaRPr lang="es-CO" b="1" dirty="0">
              <a:solidFill>
                <a:srgbClr val="009145"/>
              </a:solidFill>
              <a:latin typeface="Montserrat" pitchFamily="2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15B4F762-9E84-7E25-84C5-856FBDE4B4DD}"/>
              </a:ext>
            </a:extLst>
          </p:cNvPr>
          <p:cNvSpPr txBox="1"/>
          <p:nvPr/>
        </p:nvSpPr>
        <p:spPr>
          <a:xfrm>
            <a:off x="9920572" y="3327651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Blanquillo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6B5ACCD-8BB8-7912-8E9F-A01CBC184D69}"/>
              </a:ext>
            </a:extLst>
          </p:cNvPr>
          <p:cNvSpPr txBox="1"/>
          <p:nvPr/>
        </p:nvSpPr>
        <p:spPr>
          <a:xfrm>
            <a:off x="9001630" y="3645283"/>
            <a:ext cx="146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u="none" strike="noStrike" dirty="0">
                <a:solidFill>
                  <a:srgbClr val="009145"/>
                </a:solidFill>
                <a:effectLst/>
                <a:latin typeface="Montserrat" pitchFamily="2" charset="0"/>
              </a:rPr>
              <a:t>330.000</a:t>
            </a:r>
            <a:endParaRPr lang="es-CO" b="1" dirty="0">
              <a:solidFill>
                <a:srgbClr val="009145"/>
              </a:solidFill>
              <a:latin typeface="Montserrat" pitchFamily="2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208415E-7F48-6107-3EB8-EAB3C1F5AC68}"/>
              </a:ext>
            </a:extLst>
          </p:cNvPr>
          <p:cNvSpPr txBox="1"/>
          <p:nvPr/>
        </p:nvSpPr>
        <p:spPr>
          <a:xfrm>
            <a:off x="10012796" y="3676060"/>
            <a:ext cx="1045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Cachama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FC8C5CC-3B72-2CD9-565A-E607BC1DA3D0}"/>
              </a:ext>
            </a:extLst>
          </p:cNvPr>
          <p:cNvSpPr txBox="1"/>
          <p:nvPr/>
        </p:nvSpPr>
        <p:spPr>
          <a:xfrm>
            <a:off x="8990199" y="3997700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Total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4CBD154-FD5C-4A61-E2C1-E3903A17351B}"/>
              </a:ext>
            </a:extLst>
          </p:cNvPr>
          <p:cNvSpPr txBox="1"/>
          <p:nvPr/>
        </p:nvSpPr>
        <p:spPr>
          <a:xfrm>
            <a:off x="9434980" y="3966922"/>
            <a:ext cx="146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i="0" u="none" strike="noStrike" dirty="0">
                <a:solidFill>
                  <a:srgbClr val="009145"/>
                </a:solidFill>
                <a:effectLst/>
                <a:latin typeface="Montserrat" pitchFamily="2" charset="0"/>
              </a:rPr>
              <a:t>7.645.440</a:t>
            </a:r>
            <a:endParaRPr lang="es-CO" b="1" dirty="0">
              <a:solidFill>
                <a:srgbClr val="009145"/>
              </a:solidFill>
              <a:latin typeface="Montserrat" pitchFamily="2" charset="0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B7FD3CD9-B54A-2898-3431-ACF3C25B6DE9}"/>
              </a:ext>
            </a:extLst>
          </p:cNvPr>
          <p:cNvSpPr txBox="1"/>
          <p:nvPr/>
        </p:nvSpPr>
        <p:spPr>
          <a:xfrm>
            <a:off x="3019010" y="5704765"/>
            <a:ext cx="123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u="none" strike="noStrike" dirty="0">
                <a:solidFill>
                  <a:srgbClr val="C00000"/>
                </a:solidFill>
                <a:effectLst/>
                <a:latin typeface="Montserrat" pitchFamily="2" charset="0"/>
              </a:rPr>
              <a:t>40.305</a:t>
            </a:r>
            <a:endParaRPr lang="es-CO" b="1" dirty="0">
              <a:solidFill>
                <a:srgbClr val="C00000"/>
              </a:solidFill>
              <a:latin typeface="Montserrat" pitchFamily="2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ED9BFE99-C08D-6692-8507-4144F480E862}"/>
              </a:ext>
            </a:extLst>
          </p:cNvPr>
          <p:cNvSpPr txBox="1"/>
          <p:nvPr/>
        </p:nvSpPr>
        <p:spPr>
          <a:xfrm>
            <a:off x="1845024" y="5735542"/>
            <a:ext cx="12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Productores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302B2E2-F667-9FC3-6CA6-102343773F1C}"/>
              </a:ext>
            </a:extLst>
          </p:cNvPr>
          <p:cNvSpPr txBox="1"/>
          <p:nvPr/>
        </p:nvSpPr>
        <p:spPr>
          <a:xfrm>
            <a:off x="3261517" y="6043319"/>
            <a:ext cx="146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u="none" strike="noStrike" dirty="0">
                <a:solidFill>
                  <a:srgbClr val="C00000"/>
                </a:solidFill>
                <a:effectLst/>
                <a:latin typeface="Montserrat" pitchFamily="2" charset="0"/>
              </a:rPr>
              <a:t>490</a:t>
            </a:r>
            <a:endParaRPr lang="es-CO" b="1" dirty="0">
              <a:solidFill>
                <a:srgbClr val="C00000"/>
              </a:solidFill>
              <a:latin typeface="Montserrat" pitchFamily="2" charset="0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D49FC28E-8007-A32F-389D-E808B7D734AC}"/>
              </a:ext>
            </a:extLst>
          </p:cNvPr>
          <p:cNvSpPr txBox="1"/>
          <p:nvPr/>
        </p:nvSpPr>
        <p:spPr>
          <a:xfrm>
            <a:off x="1845024" y="6061387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Asociaciones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8F1221FB-5106-330E-6037-F7240F06AD8D}"/>
              </a:ext>
            </a:extLst>
          </p:cNvPr>
          <p:cNvSpPr txBox="1"/>
          <p:nvPr/>
        </p:nvSpPr>
        <p:spPr>
          <a:xfrm>
            <a:off x="2176174" y="2821266"/>
            <a:ext cx="12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u="none" strike="noStrike" dirty="0">
                <a:solidFill>
                  <a:srgbClr val="00B0F0"/>
                </a:solidFill>
                <a:effectLst/>
                <a:latin typeface="Montserrat" pitchFamily="2" charset="0"/>
              </a:rPr>
              <a:t>12.000</a:t>
            </a:r>
            <a:endParaRPr lang="es-CO" b="1" dirty="0">
              <a:solidFill>
                <a:srgbClr val="00B0F0"/>
              </a:solidFill>
              <a:latin typeface="Montserrat" pitchFamily="2" charset="0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AEB0FC3E-EC84-9882-98FA-FA4B2160BCF7}"/>
              </a:ext>
            </a:extLst>
          </p:cNvPr>
          <p:cNvSpPr txBox="1"/>
          <p:nvPr/>
        </p:nvSpPr>
        <p:spPr>
          <a:xfrm>
            <a:off x="963034" y="3257891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Pescadores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B4249D8D-2891-B169-1FD1-F6BEB755A45F}"/>
              </a:ext>
            </a:extLst>
          </p:cNvPr>
          <p:cNvSpPr txBox="1"/>
          <p:nvPr/>
        </p:nvSpPr>
        <p:spPr>
          <a:xfrm>
            <a:off x="2207856" y="4137159"/>
            <a:ext cx="99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u="none" strike="noStrike" dirty="0">
                <a:solidFill>
                  <a:srgbClr val="00B0F0"/>
                </a:solidFill>
                <a:effectLst/>
                <a:latin typeface="Montserrat" pitchFamily="2" charset="0"/>
              </a:rPr>
              <a:t>4.000</a:t>
            </a:r>
            <a:endParaRPr lang="es-CO" b="1" dirty="0">
              <a:solidFill>
                <a:srgbClr val="00B0F0"/>
              </a:solidFill>
              <a:latin typeface="Montserrat" pitchFamily="2" charset="0"/>
            </a:endParaRP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550FECCF-095B-2434-4FAE-6F7D13CB76E6}"/>
              </a:ext>
            </a:extLst>
          </p:cNvPr>
          <p:cNvSpPr txBox="1"/>
          <p:nvPr/>
        </p:nvSpPr>
        <p:spPr>
          <a:xfrm>
            <a:off x="984519" y="4167936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Acuicultores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26C04035-08E4-D61D-7644-CC5B01AB2B90}"/>
              </a:ext>
            </a:extLst>
          </p:cNvPr>
          <p:cNvSpPr txBox="1"/>
          <p:nvPr/>
        </p:nvSpPr>
        <p:spPr>
          <a:xfrm>
            <a:off x="942028" y="3517819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Orinoquía, Amazonía, </a:t>
            </a:r>
          </a:p>
          <a:p>
            <a:r>
              <a:rPr lang="es-ES" sz="1400" b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Ranchería, Río Atrato.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CB0D41A3-4915-CC6F-5566-AF7AC53339E7}"/>
              </a:ext>
            </a:extLst>
          </p:cNvPr>
          <p:cNvSpPr txBox="1"/>
          <p:nvPr/>
        </p:nvSpPr>
        <p:spPr>
          <a:xfrm>
            <a:off x="942027" y="4441555"/>
            <a:ext cx="1986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Atlántico, Bolívar, </a:t>
            </a:r>
          </a:p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Córdoba, Cesar </a:t>
            </a:r>
          </a:p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y Sucre</a:t>
            </a:r>
            <a:endParaRPr lang="es-CO" sz="1400" dirty="0">
              <a:latin typeface="Montserrat" pitchFamily="2" charset="0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412D396A-C43B-B6E6-130A-768B017B5B32}"/>
              </a:ext>
            </a:extLst>
          </p:cNvPr>
          <p:cNvSpPr txBox="1"/>
          <p:nvPr/>
        </p:nvSpPr>
        <p:spPr>
          <a:xfrm>
            <a:off x="2571717" y="1104621"/>
            <a:ext cx="99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u="none" strike="noStrike" dirty="0">
                <a:solidFill>
                  <a:srgbClr val="7030A0"/>
                </a:solidFill>
                <a:effectLst/>
                <a:latin typeface="Montserrat" pitchFamily="2" charset="0"/>
              </a:rPr>
              <a:t>60.321</a:t>
            </a:r>
            <a:endParaRPr lang="es-CO" b="1" dirty="0">
              <a:solidFill>
                <a:srgbClr val="7030A0"/>
              </a:solidFill>
              <a:latin typeface="Montserrat" pitchFamily="2" charset="0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D92B8243-43ED-1658-120E-76B54361B3C0}"/>
              </a:ext>
            </a:extLst>
          </p:cNvPr>
          <p:cNvSpPr txBox="1"/>
          <p:nvPr/>
        </p:nvSpPr>
        <p:spPr>
          <a:xfrm>
            <a:off x="942026" y="1423327"/>
            <a:ext cx="3008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Modificaciones de permisos, recursos de reposición, autos de archivos, PQRS, patentes, visitas de inspección ocular y conceptos técnicos.</a:t>
            </a:r>
            <a:endParaRPr lang="es-CO" sz="1400" dirty="0">
              <a:latin typeface="Montserrat" pitchFamily="2" charset="0"/>
            </a:endParaRPr>
          </a:p>
          <a:p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DE7858-22A4-72F6-DC0A-7953E587A2D9}"/>
              </a:ext>
            </a:extLst>
          </p:cNvPr>
          <p:cNvSpPr txBox="1"/>
          <p:nvPr/>
        </p:nvSpPr>
        <p:spPr>
          <a:xfrm>
            <a:off x="7934039" y="5766971"/>
            <a:ext cx="1744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00498D"/>
                </a:solidFill>
                <a:latin typeface="Montserrat" pitchFamily="2" charset="0"/>
              </a:rPr>
              <a:t>2</a:t>
            </a:r>
            <a:r>
              <a:rPr lang="es-CO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4.933.897</a:t>
            </a:r>
            <a:endParaRPr lang="es-CO" b="1" dirty="0">
              <a:solidFill>
                <a:srgbClr val="00498D"/>
              </a:solidFill>
              <a:latin typeface="Montserrat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578645-BFFE-7897-0A23-97AF5EC831C3}"/>
              </a:ext>
            </a:extLst>
          </p:cNvPr>
          <p:cNvSpPr txBox="1"/>
          <p:nvPr/>
        </p:nvSpPr>
        <p:spPr>
          <a:xfrm>
            <a:off x="4992648" y="2860424"/>
            <a:ext cx="22067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i="0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Comerciantes, Pequeños, comerciantes,</a:t>
            </a:r>
          </a:p>
          <a:p>
            <a:pPr algn="ctr"/>
            <a:r>
              <a:rPr lang="es-CO" sz="1400" b="1" i="0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Pescadores Artesanales,</a:t>
            </a:r>
          </a:p>
          <a:p>
            <a:pPr algn="ctr"/>
            <a:r>
              <a:rPr lang="es-CO" sz="1400" b="1" i="0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industriales,</a:t>
            </a:r>
          </a:p>
          <a:p>
            <a:pPr algn="ctr"/>
            <a:r>
              <a:rPr lang="es-CO" sz="1400" b="1" i="0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Acuicultores,</a:t>
            </a:r>
          </a:p>
          <a:p>
            <a:pPr algn="ctr"/>
            <a:r>
              <a:rPr lang="es-CO" sz="1400" b="1" i="0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Pesca Deportiva,</a:t>
            </a:r>
          </a:p>
          <a:p>
            <a:pPr algn="ctr"/>
            <a:r>
              <a:rPr lang="es-CO" sz="1400" b="1" dirty="0">
                <a:solidFill>
                  <a:srgbClr val="00498D"/>
                </a:solidFill>
                <a:latin typeface="Montserrat" pitchFamily="2" charset="0"/>
              </a:rPr>
              <a:t>entre otros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F5394A-9506-1777-EEC8-22FB69B23491}"/>
              </a:ext>
            </a:extLst>
          </p:cNvPr>
          <p:cNvSpPr txBox="1"/>
          <p:nvPr/>
        </p:nvSpPr>
        <p:spPr>
          <a:xfrm>
            <a:off x="7500380" y="4114053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0" u="none" strike="noStrike" cap="none" dirty="0">
                <a:solidFill>
                  <a:schemeClr val="bg1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61 Ciénagas</a:t>
            </a:r>
            <a:endParaRPr lang="es-CO" sz="1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27B8851-4905-09DE-16B4-7E27200A719A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7730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id="{06F5BA2B-8617-7205-7ADF-11525EC114A5}"/>
              </a:ext>
            </a:extLst>
          </p:cNvPr>
          <p:cNvSpPr/>
          <p:nvPr/>
        </p:nvSpPr>
        <p:spPr>
          <a:xfrm rot="10800000">
            <a:off x="881063" y="5084801"/>
            <a:ext cx="1700212" cy="1453752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71B3D02-83C1-AC6B-2DDD-68AB1BE59CCD}"/>
              </a:ext>
            </a:extLst>
          </p:cNvPr>
          <p:cNvSpPr txBox="1"/>
          <p:nvPr/>
        </p:nvSpPr>
        <p:spPr>
          <a:xfrm>
            <a:off x="979763" y="5362365"/>
            <a:ext cx="1601513" cy="954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Asociaciones </a:t>
            </a:r>
          </a:p>
          <a:p>
            <a:r>
              <a:rPr lang="es-ES" sz="14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Agremiaciones </a:t>
            </a:r>
          </a:p>
          <a:p>
            <a:r>
              <a:rPr lang="es-ES" sz="14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Colectividades</a:t>
            </a:r>
          </a:p>
          <a:p>
            <a:r>
              <a:rPr lang="es-ES" sz="14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Comunidades 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DBA2D5A-1B78-9151-A3C1-55BE38E0462A}"/>
              </a:ext>
            </a:extLst>
          </p:cNvPr>
          <p:cNvSpPr txBox="1"/>
          <p:nvPr/>
        </p:nvSpPr>
        <p:spPr>
          <a:xfrm>
            <a:off x="782749" y="307233"/>
            <a:ext cx="7704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Programa de Fomento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CD243A6-2527-91D6-DB17-E97E15D0D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01" y="1149874"/>
            <a:ext cx="5246569" cy="3934927"/>
          </a:xfrm>
          <a:prstGeom prst="rect">
            <a:avLst/>
          </a:prstGeom>
        </p:spPr>
      </p:pic>
      <p:sp>
        <p:nvSpPr>
          <p:cNvPr id="15" name="Rectángulo: esquinas superiores redondeadas 14">
            <a:extLst>
              <a:ext uri="{FF2B5EF4-FFF2-40B4-BE49-F238E27FC236}">
                <a16:creationId xmlns:a16="http://schemas.microsoft.com/office/drawing/2014/main" id="{26336FCB-81E7-A39E-BA52-5DC872F22600}"/>
              </a:ext>
            </a:extLst>
          </p:cNvPr>
          <p:cNvSpPr/>
          <p:nvPr/>
        </p:nvSpPr>
        <p:spPr>
          <a:xfrm rot="10800000">
            <a:off x="2679976" y="5084801"/>
            <a:ext cx="1700212" cy="1453752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superiores redondeadas 17">
            <a:extLst>
              <a:ext uri="{FF2B5EF4-FFF2-40B4-BE49-F238E27FC236}">
                <a16:creationId xmlns:a16="http://schemas.microsoft.com/office/drawing/2014/main" id="{597BC842-C84F-7F1A-D8FB-58C61482EF72}"/>
              </a:ext>
            </a:extLst>
          </p:cNvPr>
          <p:cNvSpPr/>
          <p:nvPr/>
        </p:nvSpPr>
        <p:spPr>
          <a:xfrm rot="10800000">
            <a:off x="4477559" y="5084801"/>
            <a:ext cx="1700212" cy="1453752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FF10336-592A-A53A-C276-EE6B4DBCAC03}"/>
              </a:ext>
            </a:extLst>
          </p:cNvPr>
          <p:cNvSpPr txBox="1"/>
          <p:nvPr/>
        </p:nvSpPr>
        <p:spPr>
          <a:xfrm>
            <a:off x="2729325" y="5362365"/>
            <a:ext cx="1700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Pescadores artesanales </a:t>
            </a:r>
          </a:p>
          <a:p>
            <a:r>
              <a:rPr lang="es-ES" sz="12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Acuicultores </a:t>
            </a:r>
          </a:p>
          <a:p>
            <a:r>
              <a:rPr lang="es-ES" sz="12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Comercializadores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D4EEC04-7ED2-BA25-CAD3-C293B8346311}"/>
              </a:ext>
            </a:extLst>
          </p:cNvPr>
          <p:cNvSpPr txBox="1"/>
          <p:nvPr/>
        </p:nvSpPr>
        <p:spPr>
          <a:xfrm>
            <a:off x="4552086" y="5172830"/>
            <a:ext cx="170021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Bienes </a:t>
            </a:r>
          </a:p>
          <a:p>
            <a:r>
              <a:rPr lang="es-ES" sz="11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Equipos </a:t>
            </a:r>
          </a:p>
          <a:p>
            <a:r>
              <a:rPr lang="es-ES" sz="11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Elementos</a:t>
            </a:r>
          </a:p>
          <a:p>
            <a:r>
              <a:rPr lang="es-ES" sz="11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Insumos</a:t>
            </a:r>
          </a:p>
          <a:p>
            <a:r>
              <a:rPr lang="es-ES" sz="11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Materiales </a:t>
            </a:r>
          </a:p>
          <a:p>
            <a:r>
              <a:rPr lang="es-ES" sz="11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Adecuación de infraestructura</a:t>
            </a:r>
          </a:p>
        </p:txBody>
      </p:sp>
      <p:pic>
        <p:nvPicPr>
          <p:cNvPr id="27" name="Google Shape;468;p22">
            <a:extLst>
              <a:ext uri="{FF2B5EF4-FFF2-40B4-BE49-F238E27FC236}">
                <a16:creationId xmlns:a16="http://schemas.microsoft.com/office/drawing/2014/main" id="{EAF27656-5017-C9F1-25BC-C2BEC89A81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5868" y="2858833"/>
            <a:ext cx="5246569" cy="22259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0066734C-F9C6-3C52-ED02-05DE126C5F9A}"/>
              </a:ext>
            </a:extLst>
          </p:cNvPr>
          <p:cNvSpPr txBox="1"/>
          <p:nvPr/>
        </p:nvSpPr>
        <p:spPr>
          <a:xfrm>
            <a:off x="6387083" y="2155255"/>
            <a:ext cx="299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98D"/>
                </a:solidFill>
                <a:latin typeface="Montserrat" pitchFamily="2" charset="0"/>
              </a:rPr>
              <a:t>RESOLUCIÓN 1850 DEL 19 DE AGOSTO DE 2022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2C5371C3-7B46-62F4-6E37-0A520D572251}"/>
              </a:ext>
            </a:extLst>
          </p:cNvPr>
          <p:cNvSpPr/>
          <p:nvPr/>
        </p:nvSpPr>
        <p:spPr>
          <a:xfrm>
            <a:off x="6455867" y="4448175"/>
            <a:ext cx="1049833" cy="381000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C427A54-8733-B75A-7D37-49FDB4CC7786}"/>
              </a:ext>
            </a:extLst>
          </p:cNvPr>
          <p:cNvSpPr txBox="1"/>
          <p:nvPr/>
        </p:nvSpPr>
        <p:spPr>
          <a:xfrm>
            <a:off x="6408930" y="4479403"/>
            <a:ext cx="139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solidFill>
                  <a:schemeClr val="bg1"/>
                </a:solidFill>
                <a:latin typeface="Montserrat" pitchFamily="2" charset="0"/>
              </a:rPr>
              <a:t>Encadenamiento Comercial 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F4738462-33F0-CC14-5AD5-2ACB507869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22" y="4901278"/>
            <a:ext cx="312194" cy="296346"/>
          </a:xfrm>
          <a:prstGeom prst="rect">
            <a:avLst/>
          </a:prstGeom>
          <a:effectLst/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792E003-1830-0639-24B8-55E855B328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85" y="4901278"/>
            <a:ext cx="312194" cy="296346"/>
          </a:xfrm>
          <a:prstGeom prst="rect">
            <a:avLst/>
          </a:prstGeom>
          <a:effectLst/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DBF2316-F959-99BF-D702-392C249468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4" y="4901278"/>
            <a:ext cx="312194" cy="296346"/>
          </a:xfrm>
          <a:prstGeom prst="rect">
            <a:avLst/>
          </a:prstGeom>
          <a:effectLst/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045426F-C0A7-B0A2-279D-030719157EB6}"/>
              </a:ext>
            </a:extLst>
          </p:cNvPr>
          <p:cNvSpPr/>
          <p:nvPr/>
        </p:nvSpPr>
        <p:spPr>
          <a:xfrm>
            <a:off x="10887959" y="3984517"/>
            <a:ext cx="622169" cy="213684"/>
          </a:xfrm>
          <a:prstGeom prst="rect">
            <a:avLst/>
          </a:prstGeom>
          <a:solidFill>
            <a:srgbClr val="D9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rgbClr val="002060"/>
                </a:solidFill>
                <a:latin typeface="Montserrat" pitchFamily="2" charset="0"/>
              </a:rPr>
              <a:t>600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661A244-3244-116C-F690-53C14D681A4C}"/>
              </a:ext>
            </a:extLst>
          </p:cNvPr>
          <p:cNvSpPr/>
          <p:nvPr/>
        </p:nvSpPr>
        <p:spPr>
          <a:xfrm>
            <a:off x="10791804" y="4871117"/>
            <a:ext cx="814478" cy="213684"/>
          </a:xfrm>
          <a:prstGeom prst="rect">
            <a:avLst/>
          </a:prstGeom>
          <a:solidFill>
            <a:srgbClr val="D9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02060"/>
                </a:solidFill>
                <a:latin typeface="Montserrat" pitchFamily="2" charset="0"/>
              </a:rPr>
              <a:t>45.963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C79D8AE-11F4-F9D6-FD21-6BBFA9A821D8}"/>
              </a:ext>
            </a:extLst>
          </p:cNvPr>
          <p:cNvSpPr/>
          <p:nvPr/>
        </p:nvSpPr>
        <p:spPr>
          <a:xfrm>
            <a:off x="9873392" y="3654317"/>
            <a:ext cx="622169" cy="213684"/>
          </a:xfrm>
          <a:prstGeom prst="rect">
            <a:avLst/>
          </a:prstGeom>
          <a:solidFill>
            <a:srgbClr val="D9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rgbClr val="002060"/>
                </a:solidFill>
                <a:latin typeface="Montserrat" pitchFamily="2" charset="0"/>
              </a:rPr>
              <a:t>134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36E68AA-6CAC-1511-A7E4-EDF78FA4FBB4}"/>
              </a:ext>
            </a:extLst>
          </p:cNvPr>
          <p:cNvSpPr/>
          <p:nvPr/>
        </p:nvSpPr>
        <p:spPr>
          <a:xfrm>
            <a:off x="9777237" y="4871117"/>
            <a:ext cx="814478" cy="213684"/>
          </a:xfrm>
          <a:prstGeom prst="rect">
            <a:avLst/>
          </a:prstGeom>
          <a:solidFill>
            <a:srgbClr val="D9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>
                <a:solidFill>
                  <a:srgbClr val="002060"/>
                </a:solidFill>
                <a:latin typeface="Montserrat" pitchFamily="2" charset="0"/>
              </a:rPr>
              <a:t>925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21B704E-2DE8-5643-7B35-B4FA8C2BB1EC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846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92EB5E6-2C4B-5CBE-C72C-E2CAF2292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0674" y="439537"/>
            <a:ext cx="4779388" cy="60726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3A4F406-8489-C44B-5E2A-5FD3FB6FA059}"/>
              </a:ext>
            </a:extLst>
          </p:cNvPr>
          <p:cNvSpPr txBox="1"/>
          <p:nvPr/>
        </p:nvSpPr>
        <p:spPr>
          <a:xfrm>
            <a:off x="9016594" y="1232415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498D"/>
                </a:solidFill>
                <a:latin typeface="Montserrat" pitchFamily="2" charset="0"/>
              </a:rPr>
              <a:t>Guajira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A9E98FB-ECB4-06CE-978F-F16B7FA6D49E}"/>
              </a:ext>
            </a:extLst>
          </p:cNvPr>
          <p:cNvSpPr txBox="1"/>
          <p:nvPr/>
        </p:nvSpPr>
        <p:spPr>
          <a:xfrm>
            <a:off x="8037880" y="2045052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Sucre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36718C-B969-A010-130D-7F1678969726}"/>
              </a:ext>
            </a:extLst>
          </p:cNvPr>
          <p:cNvSpPr txBox="1"/>
          <p:nvPr/>
        </p:nvSpPr>
        <p:spPr>
          <a:xfrm>
            <a:off x="9810212" y="3383290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498D"/>
                </a:solidFill>
                <a:latin typeface="Montserrat" pitchFamily="2" charset="0"/>
              </a:rPr>
              <a:t>Vichada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346E1B3-3146-7458-8332-30932F9555AB}"/>
              </a:ext>
            </a:extLst>
          </p:cNvPr>
          <p:cNvSpPr txBox="1"/>
          <p:nvPr/>
        </p:nvSpPr>
        <p:spPr>
          <a:xfrm>
            <a:off x="9343486" y="4641190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Vaupés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E139645-6382-D147-335E-B55149F09C79}"/>
              </a:ext>
            </a:extLst>
          </p:cNvPr>
          <p:cNvSpPr txBox="1"/>
          <p:nvPr/>
        </p:nvSpPr>
        <p:spPr>
          <a:xfrm>
            <a:off x="9946604" y="4007715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Guainía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6401BDC-2FD7-BF71-B7D8-7502CBEA79A7}"/>
              </a:ext>
            </a:extLst>
          </p:cNvPr>
          <p:cNvSpPr txBox="1"/>
          <p:nvPr/>
        </p:nvSpPr>
        <p:spPr>
          <a:xfrm>
            <a:off x="9244117" y="2986289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Casanare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75E0A6A-2DC8-3BD8-932A-7A1192F8C1C0}"/>
              </a:ext>
            </a:extLst>
          </p:cNvPr>
          <p:cNvSpPr txBox="1"/>
          <p:nvPr/>
        </p:nvSpPr>
        <p:spPr>
          <a:xfrm>
            <a:off x="7785239" y="2238775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Córdoba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AEEA1F7-BFF3-EF82-4796-7724C2F39178}"/>
              </a:ext>
            </a:extLst>
          </p:cNvPr>
          <p:cNvSpPr txBox="1"/>
          <p:nvPr/>
        </p:nvSpPr>
        <p:spPr>
          <a:xfrm>
            <a:off x="7496798" y="4040548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498D"/>
                </a:solidFill>
                <a:latin typeface="Montserrat" pitchFamily="2" charset="0"/>
              </a:rPr>
              <a:t>Cauca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8BF30D9-14C6-C054-AD4A-9F9747EC40D2}"/>
              </a:ext>
            </a:extLst>
          </p:cNvPr>
          <p:cNvSpPr txBox="1"/>
          <p:nvPr/>
        </p:nvSpPr>
        <p:spPr>
          <a:xfrm>
            <a:off x="7708238" y="3547628"/>
            <a:ext cx="840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Valle del cauca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0AF6A5A-8F81-983C-BA21-B5CC97120334}"/>
              </a:ext>
            </a:extLst>
          </p:cNvPr>
          <p:cNvSpPr txBox="1"/>
          <p:nvPr/>
        </p:nvSpPr>
        <p:spPr>
          <a:xfrm>
            <a:off x="7810357" y="2690494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498D"/>
                </a:solidFill>
                <a:latin typeface="Montserrat" pitchFamily="2" charset="0"/>
              </a:rPr>
              <a:t>Antioquia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2AADE9B-B2F5-DB94-ECE8-2708BAA6B8CE}"/>
              </a:ext>
            </a:extLst>
          </p:cNvPr>
          <p:cNvSpPr txBox="1"/>
          <p:nvPr/>
        </p:nvSpPr>
        <p:spPr>
          <a:xfrm>
            <a:off x="8343237" y="2311262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498D"/>
                </a:solidFill>
                <a:latin typeface="Montserrat" pitchFamily="2" charset="0"/>
              </a:rPr>
              <a:t>Bolívar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E0BD7E6-C448-12C2-D0F4-C4F17DFFB3FF}"/>
              </a:ext>
            </a:extLst>
          </p:cNvPr>
          <p:cNvSpPr txBox="1"/>
          <p:nvPr/>
        </p:nvSpPr>
        <p:spPr>
          <a:xfrm>
            <a:off x="8352048" y="1503867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498D"/>
                </a:solidFill>
                <a:latin typeface="Montserrat" pitchFamily="2" charset="0"/>
              </a:rPr>
              <a:t>Magdalena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41B817E-F86A-67CB-CDF9-91928844C7E7}"/>
              </a:ext>
            </a:extLst>
          </p:cNvPr>
          <p:cNvSpPr txBox="1"/>
          <p:nvPr/>
        </p:nvSpPr>
        <p:spPr>
          <a:xfrm>
            <a:off x="7444814" y="781672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498D"/>
                </a:solidFill>
                <a:latin typeface="Montserrat" pitchFamily="2" charset="0"/>
              </a:rPr>
              <a:t>SAI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9ACC778-0082-A10D-1F04-321AB89727A0}"/>
              </a:ext>
            </a:extLst>
          </p:cNvPr>
          <p:cNvSpPr txBox="1"/>
          <p:nvPr/>
        </p:nvSpPr>
        <p:spPr>
          <a:xfrm>
            <a:off x="782749" y="326391"/>
            <a:ext cx="7255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Población focalizada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04DD370-70C5-3582-2F92-47E37B87BE81}"/>
              </a:ext>
            </a:extLst>
          </p:cNvPr>
          <p:cNvSpPr txBox="1"/>
          <p:nvPr/>
        </p:nvSpPr>
        <p:spPr>
          <a:xfrm>
            <a:off x="7153545" y="4387274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Nariño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4A115B6-9054-7C59-4938-6B1DF794B9FB}"/>
              </a:ext>
            </a:extLst>
          </p:cNvPr>
          <p:cNvSpPr txBox="1"/>
          <p:nvPr/>
        </p:nvSpPr>
        <p:spPr>
          <a:xfrm>
            <a:off x="7496798" y="4040548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498D"/>
                </a:solidFill>
                <a:latin typeface="Montserrat" pitchFamily="2" charset="0"/>
              </a:rPr>
              <a:t>Cauca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634CB93-782C-D809-2C8B-5DC3F5549543}"/>
              </a:ext>
            </a:extLst>
          </p:cNvPr>
          <p:cNvSpPr txBox="1"/>
          <p:nvPr/>
        </p:nvSpPr>
        <p:spPr>
          <a:xfrm>
            <a:off x="7708238" y="3547628"/>
            <a:ext cx="840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Valle del cauca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4746D1A-720A-0A17-E0A3-4422749376C9}"/>
              </a:ext>
            </a:extLst>
          </p:cNvPr>
          <p:cNvSpPr txBox="1"/>
          <p:nvPr/>
        </p:nvSpPr>
        <p:spPr>
          <a:xfrm>
            <a:off x="7444814" y="781672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498D"/>
                </a:solidFill>
                <a:latin typeface="Montserrat" pitchFamily="2" charset="0"/>
              </a:rPr>
              <a:t>SAI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CB02560-AD83-747F-9315-1142E0767498}"/>
              </a:ext>
            </a:extLst>
          </p:cNvPr>
          <p:cNvSpPr txBox="1"/>
          <p:nvPr/>
        </p:nvSpPr>
        <p:spPr>
          <a:xfrm>
            <a:off x="1059734" y="4376533"/>
            <a:ext cx="254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498D"/>
                </a:solidFill>
                <a:latin typeface="Montserrat" pitchFamily="2" charset="0"/>
              </a:rPr>
              <a:t> </a:t>
            </a:r>
            <a:r>
              <a:rPr lang="es-CO" sz="2400" b="1" dirty="0">
                <a:solidFill>
                  <a:srgbClr val="00488C"/>
                </a:solidFill>
                <a:latin typeface="Montserrat" pitchFamily="2" charset="0"/>
              </a:rPr>
              <a:t>$613.973.933</a:t>
            </a:r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6A5A5D31-0998-0707-5BC0-ABBF940D4047}"/>
              </a:ext>
            </a:extLst>
          </p:cNvPr>
          <p:cNvSpPr txBox="1"/>
          <p:nvPr/>
        </p:nvSpPr>
        <p:spPr>
          <a:xfrm>
            <a:off x="3947136" y="4360569"/>
            <a:ext cx="254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498D"/>
                </a:solidFill>
                <a:latin typeface="Montserrat" pitchFamily="2" charset="0"/>
              </a:rPr>
              <a:t> </a:t>
            </a:r>
            <a:r>
              <a:rPr lang="es-CO" sz="2400" b="1" dirty="0">
                <a:solidFill>
                  <a:srgbClr val="00488C"/>
                </a:solidFill>
                <a:latin typeface="Montserrat" pitchFamily="2" charset="0"/>
              </a:rPr>
              <a:t>$321.618.365</a:t>
            </a:r>
          </a:p>
        </p:txBody>
      </p:sp>
      <p:sp>
        <p:nvSpPr>
          <p:cNvPr id="139" name="CuadroTexto 138">
            <a:extLst>
              <a:ext uri="{FF2B5EF4-FFF2-40B4-BE49-F238E27FC236}">
                <a16:creationId xmlns:a16="http://schemas.microsoft.com/office/drawing/2014/main" id="{3A431682-ED86-1199-6600-D7876517B5F8}"/>
              </a:ext>
            </a:extLst>
          </p:cNvPr>
          <p:cNvSpPr txBox="1"/>
          <p:nvPr/>
        </p:nvSpPr>
        <p:spPr>
          <a:xfrm>
            <a:off x="1022405" y="5318362"/>
            <a:ext cx="254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498D"/>
                </a:solidFill>
                <a:latin typeface="Montserrat" pitchFamily="2" charset="0"/>
              </a:rPr>
              <a:t> </a:t>
            </a:r>
            <a:r>
              <a:rPr lang="es-CO" sz="2400" b="1" dirty="0">
                <a:solidFill>
                  <a:srgbClr val="00488C"/>
                </a:solidFill>
                <a:latin typeface="Montserrat" pitchFamily="2" charset="0"/>
              </a:rPr>
              <a:t>$664.619.660</a:t>
            </a:r>
          </a:p>
        </p:txBody>
      </p: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40E578A0-0B42-FD4A-8BB5-E4B7EBBBEC81}"/>
              </a:ext>
            </a:extLst>
          </p:cNvPr>
          <p:cNvSpPr txBox="1"/>
          <p:nvPr/>
        </p:nvSpPr>
        <p:spPr>
          <a:xfrm>
            <a:off x="9060368" y="5317211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Leticia</a:t>
            </a:r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9C08D463-856D-68D5-4FE6-B0820C5832DC}"/>
              </a:ext>
            </a:extLst>
          </p:cNvPr>
          <p:cNvSpPr txBox="1"/>
          <p:nvPr/>
        </p:nvSpPr>
        <p:spPr>
          <a:xfrm>
            <a:off x="8469469" y="4755201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Caquetá</a:t>
            </a:r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id="{99A365C5-BF59-33FF-0412-3DCC584880E1}"/>
              </a:ext>
            </a:extLst>
          </p:cNvPr>
          <p:cNvSpPr txBox="1"/>
          <p:nvPr/>
        </p:nvSpPr>
        <p:spPr>
          <a:xfrm>
            <a:off x="7641290" y="3129374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Chocó</a:t>
            </a:r>
          </a:p>
        </p:txBody>
      </p:sp>
      <p:sp>
        <p:nvSpPr>
          <p:cNvPr id="143" name="CuadroTexto 142">
            <a:extLst>
              <a:ext uri="{FF2B5EF4-FFF2-40B4-BE49-F238E27FC236}">
                <a16:creationId xmlns:a16="http://schemas.microsoft.com/office/drawing/2014/main" id="{33A76E4D-F144-3A25-A87E-E33E879E70CA}"/>
              </a:ext>
            </a:extLst>
          </p:cNvPr>
          <p:cNvSpPr txBox="1"/>
          <p:nvPr/>
        </p:nvSpPr>
        <p:spPr>
          <a:xfrm>
            <a:off x="8213245" y="3711253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498D"/>
                </a:solidFill>
                <a:latin typeface="Montserrat" pitchFamily="2" charset="0"/>
              </a:rPr>
              <a:t>Tolima</a:t>
            </a:r>
          </a:p>
        </p:txBody>
      </p:sp>
      <p:sp>
        <p:nvSpPr>
          <p:cNvPr id="144" name="CuadroTexto 143">
            <a:extLst>
              <a:ext uri="{FF2B5EF4-FFF2-40B4-BE49-F238E27FC236}">
                <a16:creationId xmlns:a16="http://schemas.microsoft.com/office/drawing/2014/main" id="{D1B3EF76-9066-6265-BCC4-FF1C158FA25E}"/>
              </a:ext>
            </a:extLst>
          </p:cNvPr>
          <p:cNvSpPr txBox="1"/>
          <p:nvPr/>
        </p:nvSpPr>
        <p:spPr>
          <a:xfrm>
            <a:off x="8651051" y="2748790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Santander</a:t>
            </a:r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76BB2811-6576-E5A7-3247-44C76603C340}"/>
              </a:ext>
            </a:extLst>
          </p:cNvPr>
          <p:cNvSpPr txBox="1"/>
          <p:nvPr/>
        </p:nvSpPr>
        <p:spPr>
          <a:xfrm>
            <a:off x="1127724" y="2093605"/>
            <a:ext cx="1472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Indígena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146" name="Rectángulo 145">
            <a:extLst>
              <a:ext uri="{FF2B5EF4-FFF2-40B4-BE49-F238E27FC236}">
                <a16:creationId xmlns:a16="http://schemas.microsoft.com/office/drawing/2014/main" id="{B57DC71D-18F8-40BA-8D66-83EF275D1AAB}"/>
              </a:ext>
            </a:extLst>
          </p:cNvPr>
          <p:cNvSpPr/>
          <p:nvPr/>
        </p:nvSpPr>
        <p:spPr>
          <a:xfrm rot="16200000">
            <a:off x="2280787" y="894821"/>
            <a:ext cx="45719" cy="2351843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89FA058C-5DF4-9BD6-C71B-A4CC84937B40}"/>
              </a:ext>
            </a:extLst>
          </p:cNvPr>
          <p:cNvSpPr txBox="1"/>
          <p:nvPr/>
        </p:nvSpPr>
        <p:spPr>
          <a:xfrm>
            <a:off x="1127723" y="1666825"/>
            <a:ext cx="2607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0" strike="noStrike" dirty="0">
                <a:solidFill>
                  <a:srgbClr val="00488C"/>
                </a:solidFill>
                <a:effectLst/>
                <a:latin typeface="Montserrat" pitchFamily="2" charset="0"/>
              </a:rPr>
              <a:t>18.521 </a:t>
            </a:r>
            <a:r>
              <a:rPr lang="es-CO" sz="1600" b="1" i="0" strike="noStrike" dirty="0">
                <a:solidFill>
                  <a:srgbClr val="00488C"/>
                </a:solidFill>
                <a:effectLst/>
                <a:latin typeface="Montserrat" pitchFamily="2" charset="0"/>
              </a:rPr>
              <a:t>Beneficiados</a:t>
            </a:r>
          </a:p>
        </p:txBody>
      </p:sp>
      <p:sp>
        <p:nvSpPr>
          <p:cNvPr id="151" name="CuadroTexto 150">
            <a:extLst>
              <a:ext uri="{FF2B5EF4-FFF2-40B4-BE49-F238E27FC236}">
                <a16:creationId xmlns:a16="http://schemas.microsoft.com/office/drawing/2014/main" id="{AD2CEA6B-AB50-CBF6-469C-744D199BA92B}"/>
              </a:ext>
            </a:extLst>
          </p:cNvPr>
          <p:cNvSpPr txBox="1"/>
          <p:nvPr/>
        </p:nvSpPr>
        <p:spPr>
          <a:xfrm>
            <a:off x="4119843" y="2093605"/>
            <a:ext cx="1472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rgbClr val="000000"/>
                </a:solidFill>
                <a:latin typeface="Montserrat" pitchFamily="2" charset="0"/>
              </a:rPr>
              <a:t>Mujeres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152" name="Rectángulo 151">
            <a:extLst>
              <a:ext uri="{FF2B5EF4-FFF2-40B4-BE49-F238E27FC236}">
                <a16:creationId xmlns:a16="http://schemas.microsoft.com/office/drawing/2014/main" id="{C0DA659C-1F76-789B-E4E4-968B2181A1E1}"/>
              </a:ext>
            </a:extLst>
          </p:cNvPr>
          <p:cNvSpPr/>
          <p:nvPr/>
        </p:nvSpPr>
        <p:spPr>
          <a:xfrm rot="16200000">
            <a:off x="5272905" y="894820"/>
            <a:ext cx="45721" cy="2351843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3" name="CuadroTexto 152">
            <a:extLst>
              <a:ext uri="{FF2B5EF4-FFF2-40B4-BE49-F238E27FC236}">
                <a16:creationId xmlns:a16="http://schemas.microsoft.com/office/drawing/2014/main" id="{3F199EEA-B068-ADFB-23DD-D59FFA3E4299}"/>
              </a:ext>
            </a:extLst>
          </p:cNvPr>
          <p:cNvSpPr txBox="1"/>
          <p:nvPr/>
        </p:nvSpPr>
        <p:spPr>
          <a:xfrm>
            <a:off x="4119843" y="1666825"/>
            <a:ext cx="2411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0" strike="noStrike" dirty="0">
                <a:solidFill>
                  <a:srgbClr val="00488C"/>
                </a:solidFill>
                <a:effectLst/>
                <a:latin typeface="Montserrat" pitchFamily="2" charset="0"/>
              </a:rPr>
              <a:t>3.966 </a:t>
            </a:r>
            <a:r>
              <a:rPr lang="es-CO" sz="1600" b="1" i="0" strike="noStrike" dirty="0">
                <a:solidFill>
                  <a:srgbClr val="00488C"/>
                </a:solidFill>
                <a:effectLst/>
                <a:latin typeface="Montserrat" pitchFamily="2" charset="0"/>
              </a:rPr>
              <a:t>Beneficiados</a:t>
            </a:r>
          </a:p>
        </p:txBody>
      </p:sp>
      <p:sp>
        <p:nvSpPr>
          <p:cNvPr id="154" name="CuadroTexto 153">
            <a:extLst>
              <a:ext uri="{FF2B5EF4-FFF2-40B4-BE49-F238E27FC236}">
                <a16:creationId xmlns:a16="http://schemas.microsoft.com/office/drawing/2014/main" id="{10F8A8DC-62EB-EBD4-7E1A-0D984FC90C84}"/>
              </a:ext>
            </a:extLst>
          </p:cNvPr>
          <p:cNvSpPr txBox="1"/>
          <p:nvPr/>
        </p:nvSpPr>
        <p:spPr>
          <a:xfrm>
            <a:off x="1127723" y="2977369"/>
            <a:ext cx="2919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La Mojana (Ola invernal)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155" name="Rectángulo 154">
            <a:extLst>
              <a:ext uri="{FF2B5EF4-FFF2-40B4-BE49-F238E27FC236}">
                <a16:creationId xmlns:a16="http://schemas.microsoft.com/office/drawing/2014/main" id="{B4985FCA-3D32-37C2-8D9F-0FF0FDD3ECF2}"/>
              </a:ext>
            </a:extLst>
          </p:cNvPr>
          <p:cNvSpPr/>
          <p:nvPr/>
        </p:nvSpPr>
        <p:spPr>
          <a:xfrm rot="16200000">
            <a:off x="2280787" y="1778585"/>
            <a:ext cx="45719" cy="2351843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80BF52A4-FA59-2A57-EE4F-C1A49B884546}"/>
              </a:ext>
            </a:extLst>
          </p:cNvPr>
          <p:cNvSpPr txBox="1"/>
          <p:nvPr/>
        </p:nvSpPr>
        <p:spPr>
          <a:xfrm>
            <a:off x="1127724" y="2531539"/>
            <a:ext cx="242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0" strike="noStrike" dirty="0">
                <a:solidFill>
                  <a:srgbClr val="00488C"/>
                </a:solidFill>
                <a:effectLst/>
                <a:latin typeface="Montserrat" pitchFamily="2" charset="0"/>
              </a:rPr>
              <a:t>3.097 </a:t>
            </a:r>
            <a:r>
              <a:rPr lang="es-CO" sz="1600" b="1" i="0" strike="noStrike" dirty="0">
                <a:solidFill>
                  <a:srgbClr val="00488C"/>
                </a:solidFill>
                <a:effectLst/>
                <a:latin typeface="Montserrat" pitchFamily="2" charset="0"/>
              </a:rPr>
              <a:t>Beneficiados</a:t>
            </a:r>
          </a:p>
        </p:txBody>
      </p:sp>
      <p:sp>
        <p:nvSpPr>
          <p:cNvPr id="157" name="CuadroTexto 156">
            <a:extLst>
              <a:ext uri="{FF2B5EF4-FFF2-40B4-BE49-F238E27FC236}">
                <a16:creationId xmlns:a16="http://schemas.microsoft.com/office/drawing/2014/main" id="{F4913581-D902-6359-A108-27BBC0747786}"/>
              </a:ext>
            </a:extLst>
          </p:cNvPr>
          <p:cNvSpPr txBox="1"/>
          <p:nvPr/>
        </p:nvSpPr>
        <p:spPr>
          <a:xfrm>
            <a:off x="4119843" y="2977369"/>
            <a:ext cx="1472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rgbClr val="000000"/>
                </a:solidFill>
                <a:latin typeface="Montserrat" pitchFamily="2" charset="0"/>
              </a:rPr>
              <a:t>Raizal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158" name="Rectángulo 157">
            <a:extLst>
              <a:ext uri="{FF2B5EF4-FFF2-40B4-BE49-F238E27FC236}">
                <a16:creationId xmlns:a16="http://schemas.microsoft.com/office/drawing/2014/main" id="{5168D331-7EEB-1B26-D76D-A1724B6B8C2D}"/>
              </a:ext>
            </a:extLst>
          </p:cNvPr>
          <p:cNvSpPr/>
          <p:nvPr/>
        </p:nvSpPr>
        <p:spPr>
          <a:xfrm rot="16200000">
            <a:off x="5272905" y="1778584"/>
            <a:ext cx="45721" cy="2351843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9" name="CuadroTexto 158">
            <a:extLst>
              <a:ext uri="{FF2B5EF4-FFF2-40B4-BE49-F238E27FC236}">
                <a16:creationId xmlns:a16="http://schemas.microsoft.com/office/drawing/2014/main" id="{0EFB47B4-D021-3713-3DD1-9441820BBFAA}"/>
              </a:ext>
            </a:extLst>
          </p:cNvPr>
          <p:cNvSpPr txBox="1"/>
          <p:nvPr/>
        </p:nvSpPr>
        <p:spPr>
          <a:xfrm>
            <a:off x="4119843" y="2531539"/>
            <a:ext cx="210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0" strike="noStrike" dirty="0">
                <a:solidFill>
                  <a:srgbClr val="00488C"/>
                </a:solidFill>
                <a:effectLst/>
                <a:latin typeface="Montserrat" pitchFamily="2" charset="0"/>
              </a:rPr>
              <a:t>10 </a:t>
            </a:r>
            <a:r>
              <a:rPr lang="es-CO" sz="1600" b="1" i="0" strike="noStrike" dirty="0">
                <a:solidFill>
                  <a:srgbClr val="00488C"/>
                </a:solidFill>
                <a:effectLst/>
                <a:latin typeface="Montserrat" pitchFamily="2" charset="0"/>
              </a:rPr>
              <a:t>Beneficiados</a:t>
            </a:r>
          </a:p>
        </p:txBody>
      </p:sp>
      <p:sp>
        <p:nvSpPr>
          <p:cNvPr id="164" name="Rectángulo: esquinas superiores redondeadas 163">
            <a:extLst>
              <a:ext uri="{FF2B5EF4-FFF2-40B4-BE49-F238E27FC236}">
                <a16:creationId xmlns:a16="http://schemas.microsoft.com/office/drawing/2014/main" id="{B7002C1D-137E-97EB-C5A4-3925EB11497D}"/>
              </a:ext>
            </a:extLst>
          </p:cNvPr>
          <p:cNvSpPr/>
          <p:nvPr/>
        </p:nvSpPr>
        <p:spPr>
          <a:xfrm>
            <a:off x="1059734" y="3905597"/>
            <a:ext cx="2540938" cy="46788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latin typeface="Montserrat" pitchFamily="2" charset="0"/>
              </a:rPr>
              <a:t>Pesca</a:t>
            </a:r>
          </a:p>
        </p:txBody>
      </p:sp>
      <p:sp>
        <p:nvSpPr>
          <p:cNvPr id="165" name="Rectángulo: esquinas superiores redondeadas 164">
            <a:extLst>
              <a:ext uri="{FF2B5EF4-FFF2-40B4-BE49-F238E27FC236}">
                <a16:creationId xmlns:a16="http://schemas.microsoft.com/office/drawing/2014/main" id="{C5840478-300A-785E-0CBB-2731B61A5FC6}"/>
              </a:ext>
            </a:extLst>
          </p:cNvPr>
          <p:cNvSpPr/>
          <p:nvPr/>
        </p:nvSpPr>
        <p:spPr>
          <a:xfrm>
            <a:off x="3990570" y="3905597"/>
            <a:ext cx="2540938" cy="46788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4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latin typeface="Montserrat" pitchFamily="2" charset="0"/>
              </a:rPr>
              <a:t>Acuicultura</a:t>
            </a:r>
          </a:p>
        </p:txBody>
      </p:sp>
      <p:sp>
        <p:nvSpPr>
          <p:cNvPr id="166" name="Rectángulo: esquinas superiores redondeadas 165">
            <a:extLst>
              <a:ext uri="{FF2B5EF4-FFF2-40B4-BE49-F238E27FC236}">
                <a16:creationId xmlns:a16="http://schemas.microsoft.com/office/drawing/2014/main" id="{EB61841F-DBDA-D597-E62C-EAF1BA8745BC}"/>
              </a:ext>
            </a:extLst>
          </p:cNvPr>
          <p:cNvSpPr/>
          <p:nvPr/>
        </p:nvSpPr>
        <p:spPr>
          <a:xfrm>
            <a:off x="1072691" y="4876575"/>
            <a:ext cx="2559486" cy="46788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latin typeface="Montserrat" pitchFamily="2" charset="0"/>
              </a:rPr>
              <a:t>Actividades Conexas</a:t>
            </a:r>
          </a:p>
        </p:txBody>
      </p:sp>
      <p:sp>
        <p:nvSpPr>
          <p:cNvPr id="167" name="Rectángulo: esquinas superiores redondeadas 166">
            <a:extLst>
              <a:ext uri="{FF2B5EF4-FFF2-40B4-BE49-F238E27FC236}">
                <a16:creationId xmlns:a16="http://schemas.microsoft.com/office/drawing/2014/main" id="{9840733C-F7DF-E036-9580-8B923B1822DF}"/>
              </a:ext>
            </a:extLst>
          </p:cNvPr>
          <p:cNvSpPr/>
          <p:nvPr/>
        </p:nvSpPr>
        <p:spPr>
          <a:xfrm>
            <a:off x="3972022" y="4876575"/>
            <a:ext cx="2559486" cy="46788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latin typeface="Montserrat" pitchFamily="2" charset="0"/>
              </a:rPr>
              <a:t>Encadenamiento Comercial</a:t>
            </a:r>
          </a:p>
        </p:txBody>
      </p:sp>
      <p:sp>
        <p:nvSpPr>
          <p:cNvPr id="168" name="CuadroTexto 167">
            <a:extLst>
              <a:ext uri="{FF2B5EF4-FFF2-40B4-BE49-F238E27FC236}">
                <a16:creationId xmlns:a16="http://schemas.microsoft.com/office/drawing/2014/main" id="{664C8C06-44DB-ECFF-21BA-AD0867094723}"/>
              </a:ext>
            </a:extLst>
          </p:cNvPr>
          <p:cNvSpPr txBox="1"/>
          <p:nvPr/>
        </p:nvSpPr>
        <p:spPr>
          <a:xfrm>
            <a:off x="3949612" y="5318362"/>
            <a:ext cx="254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498D"/>
                </a:solidFill>
                <a:latin typeface="Montserrat" pitchFamily="2" charset="0"/>
              </a:rPr>
              <a:t> </a:t>
            </a:r>
            <a:r>
              <a:rPr lang="es-CO" sz="2400" b="1" dirty="0">
                <a:solidFill>
                  <a:srgbClr val="00488C"/>
                </a:solidFill>
                <a:latin typeface="Montserrat" pitchFamily="2" charset="0"/>
              </a:rPr>
              <a:t>$738.588.135</a:t>
            </a:r>
          </a:p>
        </p:txBody>
      </p:sp>
      <p:sp>
        <p:nvSpPr>
          <p:cNvPr id="205" name="CuadroTexto 204">
            <a:extLst>
              <a:ext uri="{FF2B5EF4-FFF2-40B4-BE49-F238E27FC236}">
                <a16:creationId xmlns:a16="http://schemas.microsoft.com/office/drawing/2014/main" id="{065CDF23-E730-5FB2-420A-142765AC571E}"/>
              </a:ext>
            </a:extLst>
          </p:cNvPr>
          <p:cNvSpPr txBox="1"/>
          <p:nvPr/>
        </p:nvSpPr>
        <p:spPr>
          <a:xfrm>
            <a:off x="9430377" y="2748790"/>
            <a:ext cx="1206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Montserrat" pitchFamily="2" charset="0"/>
              </a:rPr>
              <a:t>Arauca</a:t>
            </a:r>
          </a:p>
        </p:txBody>
      </p:sp>
      <p:sp>
        <p:nvSpPr>
          <p:cNvPr id="206" name="Rectángulo 205">
            <a:extLst>
              <a:ext uri="{FF2B5EF4-FFF2-40B4-BE49-F238E27FC236}">
                <a16:creationId xmlns:a16="http://schemas.microsoft.com/office/drawing/2014/main" id="{CB7A664B-1E7D-9629-1454-9C23AFC287C4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6046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425585B-0222-5BD9-131F-3CA0BBB9A59E}"/>
              </a:ext>
            </a:extLst>
          </p:cNvPr>
          <p:cNvSpPr txBox="1"/>
          <p:nvPr/>
        </p:nvSpPr>
        <p:spPr>
          <a:xfrm>
            <a:off x="782749" y="5300444"/>
            <a:ext cx="344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0" strike="noStrike" dirty="0">
                <a:effectLst/>
                <a:latin typeface="Montserrat" pitchFamily="2" charset="0"/>
              </a:rPr>
              <a:t>III CONGRESO NACIONAL DE PESCADORES 2022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1B9DC08-B015-9411-0571-F34FC6EAB352}"/>
              </a:ext>
            </a:extLst>
          </p:cNvPr>
          <p:cNvSpPr txBox="1"/>
          <p:nvPr/>
        </p:nvSpPr>
        <p:spPr>
          <a:xfrm>
            <a:off x="782749" y="326391"/>
            <a:ext cx="8370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Espacios de Participación Ciudadana</a:t>
            </a:r>
            <a:endParaRPr lang="es-CO" sz="4400" dirty="0">
              <a:solidFill>
                <a:srgbClr val="01488E"/>
              </a:solidFill>
              <a:latin typeface="Montserrat Black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811DF11-A987-0864-47CD-3E3CD2E43A0B}"/>
              </a:ext>
            </a:extLst>
          </p:cNvPr>
          <p:cNvSpPr/>
          <p:nvPr/>
        </p:nvSpPr>
        <p:spPr>
          <a:xfrm flipH="1">
            <a:off x="5968407" y="2222471"/>
            <a:ext cx="45719" cy="372430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oogle Shape;501;p23">
            <a:extLst>
              <a:ext uri="{FF2B5EF4-FFF2-40B4-BE49-F238E27FC236}">
                <a16:creationId xmlns:a16="http://schemas.microsoft.com/office/drawing/2014/main" id="{F3B44C98-41F3-7088-AD6E-76B9D6EFF1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204" t="19204" r="21441" b="14017"/>
          <a:stretch/>
        </p:blipFill>
        <p:spPr>
          <a:xfrm>
            <a:off x="897561" y="2222471"/>
            <a:ext cx="4776775" cy="30734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C35546A-6FA0-C930-0749-66CEB62003A8}"/>
              </a:ext>
            </a:extLst>
          </p:cNvPr>
          <p:cNvSpPr txBox="1"/>
          <p:nvPr/>
        </p:nvSpPr>
        <p:spPr>
          <a:xfrm>
            <a:off x="6127300" y="5300444"/>
            <a:ext cx="547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0" strike="noStrike" dirty="0">
                <a:effectLst/>
                <a:latin typeface="Montserrat" pitchFamily="2" charset="0"/>
              </a:rPr>
              <a:t>I FORO NACIONAL DE ACUICULTORES 2022</a:t>
            </a:r>
            <a:endParaRPr lang="es-ES" sz="1800" b="1" i="0" strike="noStrike" dirty="0">
              <a:effectLst/>
              <a:latin typeface="Montserrat" pitchFamily="2" charset="0"/>
            </a:endParaRPr>
          </a:p>
        </p:txBody>
      </p:sp>
      <p:pic>
        <p:nvPicPr>
          <p:cNvPr id="11" name="Google Shape;498;p23">
            <a:extLst>
              <a:ext uri="{FF2B5EF4-FFF2-40B4-BE49-F238E27FC236}">
                <a16:creationId xmlns:a16="http://schemas.microsoft.com/office/drawing/2014/main" id="{4E24ADAC-1FB2-095B-28F8-B351835109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3761" t="17508" r="23115" b="12457"/>
          <a:stretch/>
        </p:blipFill>
        <p:spPr>
          <a:xfrm>
            <a:off x="6308199" y="2208342"/>
            <a:ext cx="4627506" cy="30875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D94CDB0-1619-BD31-92C9-C06238F56370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6102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425585B-0222-5BD9-131F-3CA0BBB9A59E}"/>
              </a:ext>
            </a:extLst>
          </p:cNvPr>
          <p:cNvSpPr txBox="1"/>
          <p:nvPr/>
        </p:nvSpPr>
        <p:spPr>
          <a:xfrm>
            <a:off x="782749" y="5281394"/>
            <a:ext cx="5070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0" strike="noStrike" dirty="0">
                <a:effectLst/>
                <a:latin typeface="Montserrat" pitchFamily="2" charset="0"/>
              </a:rPr>
              <a:t>PARTICIPACIÓN INSTITUCIONAL- II TORNEO INTERNACIONAL DE PESCA DEPORTIVA DE ALTURA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1B9DC08-B015-9411-0571-F34FC6EAB352}"/>
              </a:ext>
            </a:extLst>
          </p:cNvPr>
          <p:cNvSpPr txBox="1"/>
          <p:nvPr/>
        </p:nvSpPr>
        <p:spPr>
          <a:xfrm>
            <a:off x="782749" y="326391"/>
            <a:ext cx="8370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Espacios de Participación Ciudadana</a:t>
            </a:r>
            <a:endParaRPr lang="es-CO" sz="4400" dirty="0">
              <a:solidFill>
                <a:srgbClr val="01488E"/>
              </a:solidFill>
              <a:latin typeface="Montserrat Black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811DF11-A987-0864-47CD-3E3CD2E43A0B}"/>
              </a:ext>
            </a:extLst>
          </p:cNvPr>
          <p:cNvSpPr/>
          <p:nvPr/>
        </p:nvSpPr>
        <p:spPr>
          <a:xfrm flipH="1">
            <a:off x="5968407" y="2165321"/>
            <a:ext cx="45719" cy="371160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C35546A-6FA0-C930-0749-66CEB62003A8}"/>
              </a:ext>
            </a:extLst>
          </p:cNvPr>
          <p:cNvSpPr txBox="1"/>
          <p:nvPr/>
        </p:nvSpPr>
        <p:spPr>
          <a:xfrm>
            <a:off x="6127300" y="5281394"/>
            <a:ext cx="5790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strike="noStrike" dirty="0">
                <a:effectLst/>
                <a:latin typeface="Montserrat" pitchFamily="2" charset="0"/>
              </a:rPr>
              <a:t>ASAMBLEA GRUPO INTERINSTITUCIONAL Y COMUNITARIO DE PESCA ARTESANAL DEL PACIFICO CHOCOANO</a:t>
            </a:r>
          </a:p>
        </p:txBody>
      </p:sp>
      <p:pic>
        <p:nvPicPr>
          <p:cNvPr id="8" name="Google Shape;520;p24">
            <a:extLst>
              <a:ext uri="{FF2B5EF4-FFF2-40B4-BE49-F238E27FC236}">
                <a16:creationId xmlns:a16="http://schemas.microsoft.com/office/drawing/2014/main" id="{F111C90B-467A-8234-1BA8-E2D7788176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561" y="2160777"/>
            <a:ext cx="4567801" cy="3077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21;p24">
            <a:extLst>
              <a:ext uri="{FF2B5EF4-FFF2-40B4-BE49-F238E27FC236}">
                <a16:creationId xmlns:a16="http://schemas.microsoft.com/office/drawing/2014/main" id="{1D286460-7A95-AE13-6A8E-1A4461B70F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8199" y="2160776"/>
            <a:ext cx="4567800" cy="30772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CA86EB9-C381-4623-3DAF-5D92293F1B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9554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425585B-0222-5BD9-131F-3CA0BBB9A59E}"/>
              </a:ext>
            </a:extLst>
          </p:cNvPr>
          <p:cNvSpPr txBox="1"/>
          <p:nvPr/>
        </p:nvSpPr>
        <p:spPr>
          <a:xfrm>
            <a:off x="782749" y="5710019"/>
            <a:ext cx="6865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0" strike="noStrike" dirty="0">
                <a:effectLst/>
                <a:latin typeface="Montserrat" pitchFamily="2" charset="0"/>
              </a:rPr>
              <a:t>PRIMER TALLER DE ORDENACIÓN DE LA CUENCA DEL RÍO ATRATO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1B9DC08-B015-9411-0571-F34FC6EAB352}"/>
              </a:ext>
            </a:extLst>
          </p:cNvPr>
          <p:cNvSpPr txBox="1"/>
          <p:nvPr/>
        </p:nvSpPr>
        <p:spPr>
          <a:xfrm>
            <a:off x="782749" y="326391"/>
            <a:ext cx="8370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Espacios de Participación Ciudadana</a:t>
            </a:r>
            <a:endParaRPr lang="es-CO" sz="4400" dirty="0">
              <a:solidFill>
                <a:srgbClr val="01488E"/>
              </a:solidFill>
              <a:latin typeface="Montserrat Black" pitchFamily="2" charset="0"/>
            </a:endParaRPr>
          </a:p>
        </p:txBody>
      </p:sp>
      <p:pic>
        <p:nvPicPr>
          <p:cNvPr id="5" name="Google Shape;532;p25">
            <a:extLst>
              <a:ext uri="{FF2B5EF4-FFF2-40B4-BE49-F238E27FC236}">
                <a16:creationId xmlns:a16="http://schemas.microsoft.com/office/drawing/2014/main" id="{DCF0E9E5-5A42-3FD5-0F3B-5E6311B5A6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8195" y="2298254"/>
            <a:ext cx="2735609" cy="312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33;p25">
            <a:extLst>
              <a:ext uri="{FF2B5EF4-FFF2-40B4-BE49-F238E27FC236}">
                <a16:creationId xmlns:a16="http://schemas.microsoft.com/office/drawing/2014/main" id="{67B50528-3CCB-7546-B872-8EA13B670D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0406" y="2298254"/>
            <a:ext cx="3618293" cy="312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34;p25">
            <a:extLst>
              <a:ext uri="{FF2B5EF4-FFF2-40B4-BE49-F238E27FC236}">
                <a16:creationId xmlns:a16="http://schemas.microsoft.com/office/drawing/2014/main" id="{980933E4-9175-49BB-0483-D07C98ACD63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3829" y="2298254"/>
            <a:ext cx="3674302" cy="31214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0CCF390-BCFA-B7A6-AA3E-298CEEBBD0C9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6146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545;p26">
            <a:extLst>
              <a:ext uri="{FF2B5EF4-FFF2-40B4-BE49-F238E27FC236}">
                <a16:creationId xmlns:a16="http://schemas.microsoft.com/office/drawing/2014/main" id="{F2B703B5-E4A1-C242-1165-F56ACEA8EF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93" y="2099332"/>
            <a:ext cx="5163686" cy="1706095"/>
          </a:xfrm>
          <a:prstGeom prst="round2DiagRect">
            <a:avLst>
              <a:gd name="adj1" fmla="val 0"/>
              <a:gd name="adj2" fmla="val 0"/>
            </a:avLst>
          </a:prstGeom>
          <a:noFill/>
          <a:ln w="889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7" name="Google Shape;546;p26">
            <a:extLst>
              <a:ext uri="{FF2B5EF4-FFF2-40B4-BE49-F238E27FC236}">
                <a16:creationId xmlns:a16="http://schemas.microsoft.com/office/drawing/2014/main" id="{BD21D497-7B22-8DDD-D3A1-831AC75801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8117" y="4138512"/>
            <a:ext cx="5005694" cy="1523826"/>
          </a:xfrm>
          <a:prstGeom prst="round2DiagRect">
            <a:avLst>
              <a:gd name="adj1" fmla="val 0"/>
              <a:gd name="adj2" fmla="val 0"/>
            </a:avLst>
          </a:prstGeom>
          <a:noFill/>
          <a:ln w="889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8" name="Google Shape;547;p26">
            <a:extLst>
              <a:ext uri="{FF2B5EF4-FFF2-40B4-BE49-F238E27FC236}">
                <a16:creationId xmlns:a16="http://schemas.microsoft.com/office/drawing/2014/main" id="{1FEE5DDE-EC80-871B-EEEB-21EC2F2761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8117" y="2099332"/>
            <a:ext cx="4742497" cy="1733550"/>
          </a:xfrm>
          <a:prstGeom prst="round2DiagRect">
            <a:avLst>
              <a:gd name="adj1" fmla="val 0"/>
              <a:gd name="adj2" fmla="val 0"/>
            </a:avLst>
          </a:prstGeom>
          <a:noFill/>
          <a:ln w="889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9" name="Google Shape;548;p26">
            <a:extLst>
              <a:ext uri="{FF2B5EF4-FFF2-40B4-BE49-F238E27FC236}">
                <a16:creationId xmlns:a16="http://schemas.microsoft.com/office/drawing/2014/main" id="{E3759561-19A0-0607-3AA6-506E74250A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2193" y="4150746"/>
            <a:ext cx="5163686" cy="1523826"/>
          </a:xfrm>
          <a:prstGeom prst="round2DiagRect">
            <a:avLst>
              <a:gd name="adj1" fmla="val 0"/>
              <a:gd name="adj2" fmla="val 0"/>
            </a:avLst>
          </a:prstGeom>
          <a:noFill/>
          <a:ln w="889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1A2235F-BCFE-57AF-1566-D560A71D8995}"/>
              </a:ext>
            </a:extLst>
          </p:cNvPr>
          <p:cNvSpPr txBox="1"/>
          <p:nvPr/>
        </p:nvSpPr>
        <p:spPr>
          <a:xfrm>
            <a:off x="782749" y="326391"/>
            <a:ext cx="6791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Acciones conjuntas</a:t>
            </a:r>
            <a:endParaRPr lang="es-CO" sz="4400" dirty="0">
              <a:solidFill>
                <a:srgbClr val="01488E"/>
              </a:solidFill>
              <a:latin typeface="Montserrat Black" pitchFamily="2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818E28D-6154-51F5-C0C1-306A34C684BF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625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10AAF33-0D8B-EB6D-3104-C8C977C2A273}"/>
              </a:ext>
            </a:extLst>
          </p:cNvPr>
          <p:cNvSpPr txBox="1"/>
          <p:nvPr/>
        </p:nvSpPr>
        <p:spPr>
          <a:xfrm>
            <a:off x="6879128" y="3150534"/>
            <a:ext cx="2169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125 </a:t>
            </a:r>
            <a:r>
              <a:rPr lang="es-CO" sz="4000" b="0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mil</a:t>
            </a:r>
            <a:endParaRPr lang="es-CO" sz="40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425585B-0222-5BD9-131F-3CA0BBB9A59E}"/>
              </a:ext>
            </a:extLst>
          </p:cNvPr>
          <p:cNvSpPr txBox="1"/>
          <p:nvPr/>
        </p:nvSpPr>
        <p:spPr>
          <a:xfrm>
            <a:off x="1127554" y="1461861"/>
            <a:ext cx="696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i="0" strike="noStrike" dirty="0">
                <a:effectLst/>
                <a:latin typeface="Montserrat Medium" pitchFamily="2" charset="0"/>
              </a:rPr>
              <a:t>La Entidad sigue trabajando en la formalización de todos los eslabones de la cadena productiva</a:t>
            </a:r>
            <a:endParaRPr lang="es-CO" dirty="0">
              <a:latin typeface="Montserrat Medium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0746E3E-0ADF-AE17-A1C4-EF46E2284BB6}"/>
              </a:ext>
            </a:extLst>
          </p:cNvPr>
          <p:cNvSpPr txBox="1"/>
          <p:nvPr/>
        </p:nvSpPr>
        <p:spPr>
          <a:xfrm>
            <a:off x="782749" y="326391"/>
            <a:ext cx="6322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El sector en cifras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65B646D-1697-1F55-AE95-C924125650DF}"/>
              </a:ext>
            </a:extLst>
          </p:cNvPr>
          <p:cNvSpPr txBox="1"/>
          <p:nvPr/>
        </p:nvSpPr>
        <p:spPr>
          <a:xfrm>
            <a:off x="6873795" y="3659452"/>
            <a:ext cx="3363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Marinos y Continentales</a:t>
            </a:r>
            <a:endParaRPr lang="es-CO" sz="2000" dirty="0">
              <a:latin typeface="Montserrat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2F8CAA9-A8DD-C3A2-8FEB-432FCE99CCC7}"/>
              </a:ext>
            </a:extLst>
          </p:cNvPr>
          <p:cNvSpPr txBox="1"/>
          <p:nvPr/>
        </p:nvSpPr>
        <p:spPr>
          <a:xfrm>
            <a:off x="6879128" y="4199070"/>
            <a:ext cx="2169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3.745</a:t>
            </a:r>
            <a:endParaRPr lang="es-CO" sz="40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BF97B5C-87C0-EA9E-F003-C14354B142A2}"/>
              </a:ext>
            </a:extLst>
          </p:cNvPr>
          <p:cNvSpPr txBox="1"/>
          <p:nvPr/>
        </p:nvSpPr>
        <p:spPr>
          <a:xfrm>
            <a:off x="6873795" y="4707988"/>
            <a:ext cx="3889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Acuicultores formalizados</a:t>
            </a:r>
            <a:endParaRPr lang="es-CO" sz="2000" dirty="0">
              <a:latin typeface="Montserrat" pitchFamily="2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F035D2FD-3CD5-5B40-A059-27D689E62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92" y="2242868"/>
            <a:ext cx="4963885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10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id="{06F5BA2B-8617-7205-7ADF-11525EC114A5}"/>
              </a:ext>
            </a:extLst>
          </p:cNvPr>
          <p:cNvSpPr/>
          <p:nvPr/>
        </p:nvSpPr>
        <p:spPr>
          <a:xfrm rot="10800000">
            <a:off x="1395409" y="3536639"/>
            <a:ext cx="2918741" cy="2149786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u="sng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71B3D02-83C1-AC6B-2DDD-68AB1BE59CCD}"/>
              </a:ext>
            </a:extLst>
          </p:cNvPr>
          <p:cNvSpPr txBox="1"/>
          <p:nvPr/>
        </p:nvSpPr>
        <p:spPr>
          <a:xfrm>
            <a:off x="1532212" y="3714285"/>
            <a:ext cx="27819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0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MEMORANDO DE ENTENDIMIENTO </a:t>
            </a:r>
            <a:r>
              <a:rPr lang="es-ES" sz="1400" b="1" i="0" strike="noStrike" dirty="0" err="1">
                <a:solidFill>
                  <a:srgbClr val="00498D"/>
                </a:solidFill>
                <a:effectLst/>
                <a:latin typeface="Montserrat" pitchFamily="2" charset="0"/>
              </a:rPr>
              <a:t>N°</a:t>
            </a:r>
            <a:r>
              <a:rPr lang="es-ES" sz="1400" b="1" i="0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 01 DE 2022 CELEBRADO ENTRE EL MUNICIPIO DE PUERTO GAITAN – META Y AUTORIDAD NACIONAL DE ACUICULTURA Y PESCA – AUNAP.</a:t>
            </a:r>
            <a:endParaRPr lang="es-CO" sz="1400" dirty="0">
              <a:solidFill>
                <a:srgbClr val="00498D"/>
              </a:solidFill>
              <a:latin typeface="Montserrat" pitchFamily="2" charset="0"/>
            </a:endParaRPr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id="{FE92577D-CA11-CD23-B732-33985C962D1E}"/>
              </a:ext>
            </a:extLst>
          </p:cNvPr>
          <p:cNvSpPr/>
          <p:nvPr/>
        </p:nvSpPr>
        <p:spPr>
          <a:xfrm rot="10800000">
            <a:off x="4476949" y="3536639"/>
            <a:ext cx="2918741" cy="2149786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u="sng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D98C9D8-330B-8F4A-6203-5CA459C27878}"/>
              </a:ext>
            </a:extLst>
          </p:cNvPr>
          <p:cNvSpPr txBox="1"/>
          <p:nvPr/>
        </p:nvSpPr>
        <p:spPr>
          <a:xfrm>
            <a:off x="4613752" y="3676185"/>
            <a:ext cx="27819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0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MEMORANDO DE ENTENDIMIENTO 2022 CELEBRADO ENTRE LA ALCALDIA MUNICIPAL DE MONTERREY - CASANARE Y LA AUTORIDAD NACIONAL DE ACUICULTURA Y PESCA – AUNAP</a:t>
            </a:r>
          </a:p>
        </p:txBody>
      </p:sp>
      <p:sp>
        <p:nvSpPr>
          <p:cNvPr id="12" name="Rectángulo: esquinas superiores redondeadas 11">
            <a:extLst>
              <a:ext uri="{FF2B5EF4-FFF2-40B4-BE49-F238E27FC236}">
                <a16:creationId xmlns:a16="http://schemas.microsoft.com/office/drawing/2014/main" id="{26DAB07A-7D34-72A0-A621-5E719E049687}"/>
              </a:ext>
            </a:extLst>
          </p:cNvPr>
          <p:cNvSpPr/>
          <p:nvPr/>
        </p:nvSpPr>
        <p:spPr>
          <a:xfrm rot="10800000">
            <a:off x="7558488" y="3536639"/>
            <a:ext cx="2918741" cy="2149786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u="sng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E89677D-057F-0FD5-34BD-4DEA42ED697C}"/>
              </a:ext>
            </a:extLst>
          </p:cNvPr>
          <p:cNvSpPr txBox="1"/>
          <p:nvPr/>
        </p:nvSpPr>
        <p:spPr>
          <a:xfrm>
            <a:off x="7695291" y="3676185"/>
            <a:ext cx="27819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0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MEMORANDO DE ENTENDIMIENTO </a:t>
            </a:r>
            <a:r>
              <a:rPr lang="es-ES" sz="1400" b="1" i="0" strike="noStrike" dirty="0" err="1">
                <a:solidFill>
                  <a:srgbClr val="00498D"/>
                </a:solidFill>
                <a:effectLst/>
                <a:latin typeface="Montserrat" pitchFamily="2" charset="0"/>
              </a:rPr>
              <a:t>N°</a:t>
            </a:r>
            <a:r>
              <a:rPr lang="es-ES" sz="1400" b="1" i="0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 07 DE 2022 CELEBRADO ENTRE LA ALCALDIA MUNICIPAL DE ARAUCA Y LA AUTORIDAD NACIONAL DE ACUICULTURA Y PESCA – AUNAP</a:t>
            </a:r>
          </a:p>
        </p:txBody>
      </p:sp>
      <p:pic>
        <p:nvPicPr>
          <p:cNvPr id="4" name="Google Shape;606;p28">
            <a:extLst>
              <a:ext uri="{FF2B5EF4-FFF2-40B4-BE49-F238E27FC236}">
                <a16:creationId xmlns:a16="http://schemas.microsoft.com/office/drawing/2014/main" id="{472098CE-EF6D-8F4C-F277-AA757D910A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73" y="1911412"/>
            <a:ext cx="1311538" cy="144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07;p28" descr="Alcadía devMonterrey Casanare cliente frecuente en Colombia">
            <a:extLst>
              <a:ext uri="{FF2B5EF4-FFF2-40B4-BE49-F238E27FC236}">
                <a16:creationId xmlns:a16="http://schemas.microsoft.com/office/drawing/2014/main" id="{79061CD7-3B3C-00ED-1BF6-7D40FC9F71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0291" y="1911412"/>
            <a:ext cx="1548860" cy="14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8;p28" descr="Contraloria Departamental de Arauca - Auditorías e Informes">
            <a:extLst>
              <a:ext uri="{FF2B5EF4-FFF2-40B4-BE49-F238E27FC236}">
                <a16:creationId xmlns:a16="http://schemas.microsoft.com/office/drawing/2014/main" id="{820AB138-C867-5920-E9E7-BAD04A06AF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0101" y="2006929"/>
            <a:ext cx="1255513" cy="12555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39CEEB7-F892-FB16-E377-CFFA6E43C90B}"/>
              </a:ext>
            </a:extLst>
          </p:cNvPr>
          <p:cNvSpPr txBox="1"/>
          <p:nvPr/>
        </p:nvSpPr>
        <p:spPr>
          <a:xfrm>
            <a:off x="782749" y="326391"/>
            <a:ext cx="6791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Acciones conjuntas</a:t>
            </a:r>
            <a:endParaRPr lang="es-CO" sz="4400" dirty="0">
              <a:solidFill>
                <a:srgbClr val="01488E"/>
              </a:solidFill>
              <a:latin typeface="Montserrat Black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F7FA03A-CAF9-753C-5AD5-3A21DF8B82D7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0067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552472B3-9F0E-BAD7-E56A-EAAD224755D3}"/>
              </a:ext>
            </a:extLst>
          </p:cNvPr>
          <p:cNvSpPr/>
          <p:nvPr/>
        </p:nvSpPr>
        <p:spPr>
          <a:xfrm rot="10800000">
            <a:off x="1853044" y="3456441"/>
            <a:ext cx="3589914" cy="2800348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72B7A3E-5BEB-A772-5401-886761E92765}"/>
              </a:ext>
            </a:extLst>
          </p:cNvPr>
          <p:cNvSpPr txBox="1"/>
          <p:nvPr/>
        </p:nvSpPr>
        <p:spPr>
          <a:xfrm>
            <a:off x="1896319" y="3592739"/>
            <a:ext cx="3669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T302 de 2017 ( Auto 696 de 2022)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23178A-6D65-2ECD-3FD3-769D35F6FC28}"/>
              </a:ext>
            </a:extLst>
          </p:cNvPr>
          <p:cNvSpPr txBox="1"/>
          <p:nvPr/>
        </p:nvSpPr>
        <p:spPr>
          <a:xfrm>
            <a:off x="2179815" y="3902576"/>
            <a:ext cx="31488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Derechos fundamentales al agua, a la alimentación, a la seguridad alimentaria y a la salud de los niños y niñas del pueblo </a:t>
            </a:r>
            <a:r>
              <a:rPr lang="es-ES" sz="10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Wayúu</a:t>
            </a:r>
            <a:r>
              <a:rPr lang="es-ES" sz="1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.</a:t>
            </a:r>
          </a:p>
          <a:p>
            <a:endParaRPr lang="es-ES" sz="10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r>
              <a:rPr lang="es-ES" sz="1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AUNAP: Programa de Fomento apoyo a iniciativas productivas.</a:t>
            </a:r>
          </a:p>
          <a:p>
            <a:endParaRPr lang="es-ES" sz="10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r>
              <a:rPr lang="es-ES" sz="1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Vigencia de 2023, en los cuatro municipios sujetos Riohacha, Uribia, Manaure y Maicao, cada uno con 200 millones para un total de 600 millones para inversión en las líneas de pesca artesanal, acuicultura y actividades conexas para los indígenas </a:t>
            </a:r>
            <a:r>
              <a:rPr lang="es-ES" sz="1000" b="0" i="0" u="none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Wayúu</a:t>
            </a:r>
            <a:r>
              <a:rPr lang="es-ES" sz="10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. </a:t>
            </a:r>
          </a:p>
        </p:txBody>
      </p:sp>
      <p:sp>
        <p:nvSpPr>
          <p:cNvPr id="11" name="Google Shape;563;p27">
            <a:extLst>
              <a:ext uri="{FF2B5EF4-FFF2-40B4-BE49-F238E27FC236}">
                <a16:creationId xmlns:a16="http://schemas.microsoft.com/office/drawing/2014/main" id="{67E8BDAF-3E9B-69E1-3DE0-CCC89817255D}"/>
              </a:ext>
            </a:extLst>
          </p:cNvPr>
          <p:cNvSpPr/>
          <p:nvPr/>
        </p:nvSpPr>
        <p:spPr>
          <a:xfrm>
            <a:off x="2491217" y="1290378"/>
            <a:ext cx="2837440" cy="2129986"/>
          </a:xfrm>
          <a:prstGeom prst="roundRect">
            <a:avLst>
              <a:gd name="adj" fmla="val 0"/>
            </a:avLst>
          </a:prstGeom>
          <a:blipFill rotWithShape="1">
            <a:blip r:embed="rId3">
              <a:alphaModFix/>
            </a:blip>
            <a:stretch>
              <a:fillRect l="-5999" r="-5998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4D88A70-55E0-1447-EC7F-AE4F97492A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22" y="3942121"/>
            <a:ext cx="170393" cy="161743"/>
          </a:xfrm>
          <a:prstGeom prst="rect">
            <a:avLst/>
          </a:prstGeom>
          <a:effectLst/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6E50636-5112-F73B-0CDD-AC872DA0DA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22" y="4675660"/>
            <a:ext cx="170393" cy="161743"/>
          </a:xfrm>
          <a:prstGeom prst="rect">
            <a:avLst/>
          </a:prstGeom>
          <a:effectLst/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BB96A62-4C12-41B5-FB7D-31A43A7221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22" y="5160498"/>
            <a:ext cx="170393" cy="161743"/>
          </a:xfrm>
          <a:prstGeom prst="rect">
            <a:avLst/>
          </a:prstGeom>
          <a:effectLst/>
        </p:spPr>
      </p:pic>
      <p:sp>
        <p:nvSpPr>
          <p:cNvPr id="23" name="Google Shape;566;p27">
            <a:extLst>
              <a:ext uri="{FF2B5EF4-FFF2-40B4-BE49-F238E27FC236}">
                <a16:creationId xmlns:a16="http://schemas.microsoft.com/office/drawing/2014/main" id="{C6D5486F-10B6-318E-59F2-87B02F299AD7}"/>
              </a:ext>
            </a:extLst>
          </p:cNvPr>
          <p:cNvSpPr/>
          <p:nvPr/>
        </p:nvSpPr>
        <p:spPr>
          <a:xfrm>
            <a:off x="6351087" y="1348385"/>
            <a:ext cx="2724115" cy="2034217"/>
          </a:xfrm>
          <a:prstGeom prst="roundRect">
            <a:avLst>
              <a:gd name="adj" fmla="val 0"/>
            </a:avLst>
          </a:prstGeom>
          <a:blipFill rotWithShape="1">
            <a:blip r:embed="rId5">
              <a:alphaModFix/>
            </a:blip>
            <a:stretch>
              <a:fillRect l="-11999" r="-11997"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F90839D-12DE-32C2-37E4-8E075A671763}"/>
              </a:ext>
            </a:extLst>
          </p:cNvPr>
          <p:cNvSpPr txBox="1"/>
          <p:nvPr/>
        </p:nvSpPr>
        <p:spPr>
          <a:xfrm>
            <a:off x="782749" y="326391"/>
            <a:ext cx="8592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Cumplimiento sentencias</a:t>
            </a:r>
            <a:endParaRPr lang="es-CO" sz="4400" dirty="0">
              <a:solidFill>
                <a:srgbClr val="01488E"/>
              </a:solidFill>
              <a:latin typeface="Montserrat Black" pitchFamily="2" charset="0"/>
            </a:endParaRPr>
          </a:p>
        </p:txBody>
      </p: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CBA56DAF-97B3-FE5A-C3BC-2EB7B93E24D9}"/>
              </a:ext>
            </a:extLst>
          </p:cNvPr>
          <p:cNvSpPr/>
          <p:nvPr/>
        </p:nvSpPr>
        <p:spPr>
          <a:xfrm rot="10800000">
            <a:off x="5925608" y="3516973"/>
            <a:ext cx="3449301" cy="247848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BE56EFE-A8AF-A90A-27A3-2D0878F0E8B4}"/>
              </a:ext>
            </a:extLst>
          </p:cNvPr>
          <p:cNvSpPr txBox="1"/>
          <p:nvPr/>
        </p:nvSpPr>
        <p:spPr>
          <a:xfrm>
            <a:off x="5933544" y="3578153"/>
            <a:ext cx="2249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T622 de 2016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581F849-E531-6745-7631-1FEEAE6AF1C5}"/>
              </a:ext>
            </a:extLst>
          </p:cNvPr>
          <p:cNvSpPr txBox="1"/>
          <p:nvPr/>
        </p:nvSpPr>
        <p:spPr>
          <a:xfrm>
            <a:off x="6316265" y="3942121"/>
            <a:ext cx="3111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Rio Atrato como sujeto de derechos con miras a garantizar su conservación y protección.</a:t>
            </a:r>
          </a:p>
          <a:p>
            <a:endParaRPr lang="es-ES" sz="12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AUNAP: Ordenación de Rio Atrato</a:t>
            </a:r>
          </a:p>
          <a:p>
            <a:endParaRPr lang="es-ES" sz="12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Talleres y mesas de trabajo con ciudadanos y entidades interesadas 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1EF6F14B-04FB-F884-7725-BAAB3FF276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10" y="3953945"/>
            <a:ext cx="170393" cy="161743"/>
          </a:xfrm>
          <a:prstGeom prst="rect">
            <a:avLst/>
          </a:prstGeom>
          <a:effectLst/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8F748920-3A67-0543-9E07-45BB075965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09" y="4513088"/>
            <a:ext cx="170393" cy="161743"/>
          </a:xfrm>
          <a:prstGeom prst="rect">
            <a:avLst/>
          </a:prstGeom>
          <a:effectLst/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9B77C89E-E5E7-4BF3-290D-6BD35D26C4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15" y="5094531"/>
            <a:ext cx="170393" cy="161743"/>
          </a:xfrm>
          <a:prstGeom prst="rect">
            <a:avLst/>
          </a:prstGeom>
          <a:effectLst/>
        </p:spPr>
      </p:pic>
      <p:sp>
        <p:nvSpPr>
          <p:cNvPr id="62" name="Rectángulo 61">
            <a:extLst>
              <a:ext uri="{FF2B5EF4-FFF2-40B4-BE49-F238E27FC236}">
                <a16:creationId xmlns:a16="http://schemas.microsoft.com/office/drawing/2014/main" id="{101CC93D-B475-64C6-210F-DC7570D06A0E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BE56EFE-A8AF-A90A-27A3-2D0878F0E8B4}"/>
              </a:ext>
            </a:extLst>
          </p:cNvPr>
          <p:cNvSpPr txBox="1"/>
          <p:nvPr/>
        </p:nvSpPr>
        <p:spPr>
          <a:xfrm>
            <a:off x="9813519" y="3284328"/>
            <a:ext cx="2249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T606  de 2015. Parque Nacional Natural Tayrona</a:t>
            </a:r>
          </a:p>
        </p:txBody>
      </p:sp>
    </p:spTree>
    <p:extLst>
      <p:ext uri="{BB962C8B-B14F-4D97-AF65-F5344CB8AC3E}">
        <p14:creationId xmlns:p14="http://schemas.microsoft.com/office/powerpoint/2010/main" val="1190267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8691FFF-7CDA-D422-FE28-720B665B12A7}"/>
              </a:ext>
            </a:extLst>
          </p:cNvPr>
          <p:cNvSpPr txBox="1"/>
          <p:nvPr/>
        </p:nvSpPr>
        <p:spPr>
          <a:xfrm>
            <a:off x="1008172" y="1694076"/>
            <a:ext cx="850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0" strike="noStrike" dirty="0">
                <a:solidFill>
                  <a:srgbClr val="00488C"/>
                </a:solidFill>
                <a:effectLst/>
                <a:latin typeface="Montserrat Black" pitchFamily="2" charset="0"/>
              </a:rPr>
              <a:t>Programas de Desarrollo con Enfoque Territorial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680C4A-5876-130C-2798-A99186FF9AA9}"/>
              </a:ext>
            </a:extLst>
          </p:cNvPr>
          <p:cNvSpPr txBox="1"/>
          <p:nvPr/>
        </p:nvSpPr>
        <p:spPr>
          <a:xfrm>
            <a:off x="1488571" y="3849966"/>
            <a:ext cx="30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PDET Actividades Conexas 2022</a:t>
            </a:r>
            <a:endParaRPr lang="es-CO" sz="1200" b="1" dirty="0">
              <a:latin typeface="Montserrat" pitchFamily="2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FB28812-CAE9-9AC3-1BA5-17C20AD06CFE}"/>
              </a:ext>
            </a:extLst>
          </p:cNvPr>
          <p:cNvSpPr/>
          <p:nvPr/>
        </p:nvSpPr>
        <p:spPr>
          <a:xfrm rot="16200000">
            <a:off x="3758429" y="1534387"/>
            <a:ext cx="45719" cy="4585436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C48940-3861-D261-C5F3-4054681E6B7C}"/>
              </a:ext>
            </a:extLst>
          </p:cNvPr>
          <p:cNvSpPr txBox="1"/>
          <p:nvPr/>
        </p:nvSpPr>
        <p:spPr>
          <a:xfrm>
            <a:off x="1485069" y="2652803"/>
            <a:ext cx="855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18</a:t>
            </a:r>
            <a:endParaRPr lang="es-CO" sz="32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1C2EB12-3103-6E68-8CC8-0D57996353C3}"/>
              </a:ext>
            </a:extLst>
          </p:cNvPr>
          <p:cNvSpPr txBox="1"/>
          <p:nvPr/>
        </p:nvSpPr>
        <p:spPr>
          <a:xfrm>
            <a:off x="1996513" y="2850635"/>
            <a:ext cx="138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Municipios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0EABAB0-EF95-3AEE-24A4-0C71CE37E0FB}"/>
              </a:ext>
            </a:extLst>
          </p:cNvPr>
          <p:cNvSpPr txBox="1"/>
          <p:nvPr/>
        </p:nvSpPr>
        <p:spPr>
          <a:xfrm>
            <a:off x="3407008" y="2652803"/>
            <a:ext cx="855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498E"/>
                </a:solidFill>
                <a:latin typeface="Montserrat Black" pitchFamily="2" charset="0"/>
              </a:rPr>
              <a:t>63</a:t>
            </a:r>
            <a:endParaRPr lang="es-CO" sz="32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1CB80A1-E69A-8A23-A7C5-C929ECF771E3}"/>
              </a:ext>
            </a:extLst>
          </p:cNvPr>
          <p:cNvSpPr txBox="1"/>
          <p:nvPr/>
        </p:nvSpPr>
        <p:spPr>
          <a:xfrm>
            <a:off x="3979685" y="2850635"/>
            <a:ext cx="1692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Asociaciones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3803452-D7C3-E0FC-0591-099F7735E1E1}"/>
              </a:ext>
            </a:extLst>
          </p:cNvPr>
          <p:cNvSpPr txBox="1"/>
          <p:nvPr/>
        </p:nvSpPr>
        <p:spPr>
          <a:xfrm>
            <a:off x="1488570" y="3142328"/>
            <a:ext cx="45854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ANTIOQUIA, BOLIVAR, CHOCÓ, CÓRDOBA, GUAVIARE, MAGDALENA, NARIÑO, NORTE DE SANTANDER, VALLE DEL CAUCA.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2ADC65E-73AB-BE9C-C2F9-6BB2DE875C84}"/>
              </a:ext>
            </a:extLst>
          </p:cNvPr>
          <p:cNvSpPr txBox="1"/>
          <p:nvPr/>
        </p:nvSpPr>
        <p:spPr>
          <a:xfrm>
            <a:off x="6630541" y="3853561"/>
            <a:ext cx="30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PDET Pesca Artesanal 2022</a:t>
            </a:r>
            <a:endParaRPr lang="es-CO" sz="1200" b="1" dirty="0">
              <a:latin typeface="Montserrat" pitchFamily="2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D3CE5AB-EE75-72D3-F5D5-D446D0F6A1AE}"/>
              </a:ext>
            </a:extLst>
          </p:cNvPr>
          <p:cNvSpPr/>
          <p:nvPr/>
        </p:nvSpPr>
        <p:spPr>
          <a:xfrm rot="16200000">
            <a:off x="8900399" y="1537982"/>
            <a:ext cx="45719" cy="4585436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8248278-62A1-6EAE-B72E-85577201395B}"/>
              </a:ext>
            </a:extLst>
          </p:cNvPr>
          <p:cNvSpPr txBox="1"/>
          <p:nvPr/>
        </p:nvSpPr>
        <p:spPr>
          <a:xfrm>
            <a:off x="6627039" y="2876834"/>
            <a:ext cx="855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18</a:t>
            </a:r>
            <a:endParaRPr lang="es-CO" sz="32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B9AECB0-0E0C-15BB-1FC9-7CABB9DD54FF}"/>
              </a:ext>
            </a:extLst>
          </p:cNvPr>
          <p:cNvSpPr txBox="1"/>
          <p:nvPr/>
        </p:nvSpPr>
        <p:spPr>
          <a:xfrm>
            <a:off x="7167058" y="3074666"/>
            <a:ext cx="138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Municipios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5711477-7D4D-0A56-1226-A1B9C245F3A7}"/>
              </a:ext>
            </a:extLst>
          </p:cNvPr>
          <p:cNvSpPr txBox="1"/>
          <p:nvPr/>
        </p:nvSpPr>
        <p:spPr>
          <a:xfrm>
            <a:off x="8548978" y="2876834"/>
            <a:ext cx="855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498E"/>
                </a:solidFill>
                <a:latin typeface="Montserrat Black" pitchFamily="2" charset="0"/>
              </a:rPr>
              <a:t>37</a:t>
            </a:r>
            <a:endParaRPr lang="es-CO" sz="32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BEA849B-BC36-D945-EFD6-CE2B97946224}"/>
              </a:ext>
            </a:extLst>
          </p:cNvPr>
          <p:cNvSpPr txBox="1"/>
          <p:nvPr/>
        </p:nvSpPr>
        <p:spPr>
          <a:xfrm>
            <a:off x="9088997" y="3074666"/>
            <a:ext cx="1692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Asociaciones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933839B-F93B-3DD3-ED16-6A2756BD2029}"/>
              </a:ext>
            </a:extLst>
          </p:cNvPr>
          <p:cNvSpPr txBox="1"/>
          <p:nvPr/>
        </p:nvSpPr>
        <p:spPr>
          <a:xfrm>
            <a:off x="6630540" y="3356834"/>
            <a:ext cx="4585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ANTIOQUIA, BOLIVAR, CAQUETÁ, CAUCA, CHOCÓ, MAGDALENA, META, NARIÑO, SUCRE, VALLE DEL CAUCA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9D9E4E1-DF14-E640-A907-8A99971688DA}"/>
              </a:ext>
            </a:extLst>
          </p:cNvPr>
          <p:cNvSpPr txBox="1"/>
          <p:nvPr/>
        </p:nvSpPr>
        <p:spPr>
          <a:xfrm>
            <a:off x="1488572" y="5575847"/>
            <a:ext cx="30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PDET Acuicultura 2022</a:t>
            </a:r>
            <a:endParaRPr lang="es-CO" sz="1200" b="1" dirty="0">
              <a:latin typeface="Montserrat" pitchFamily="2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178E6510-1DB7-97E8-6BBA-AD5A07FBDFFA}"/>
              </a:ext>
            </a:extLst>
          </p:cNvPr>
          <p:cNvSpPr/>
          <p:nvPr/>
        </p:nvSpPr>
        <p:spPr>
          <a:xfrm rot="16200000">
            <a:off x="3758430" y="3260268"/>
            <a:ext cx="45719" cy="4585436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C6A3374-2D7E-FA26-CE40-F115529FEE43}"/>
              </a:ext>
            </a:extLst>
          </p:cNvPr>
          <p:cNvSpPr txBox="1"/>
          <p:nvPr/>
        </p:nvSpPr>
        <p:spPr>
          <a:xfrm>
            <a:off x="1485070" y="4599120"/>
            <a:ext cx="855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498E"/>
                </a:solidFill>
                <a:latin typeface="Montserrat Black" pitchFamily="2" charset="0"/>
              </a:rPr>
              <a:t>19</a:t>
            </a:r>
            <a:endParaRPr lang="es-CO" sz="32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5A378E8-A457-6822-7D79-876306F7C060}"/>
              </a:ext>
            </a:extLst>
          </p:cNvPr>
          <p:cNvSpPr txBox="1"/>
          <p:nvPr/>
        </p:nvSpPr>
        <p:spPr>
          <a:xfrm>
            <a:off x="2025089" y="4796952"/>
            <a:ext cx="138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Municipios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E310F71-135C-4DB9-09C1-EBA5501C3A1A}"/>
              </a:ext>
            </a:extLst>
          </p:cNvPr>
          <p:cNvSpPr txBox="1"/>
          <p:nvPr/>
        </p:nvSpPr>
        <p:spPr>
          <a:xfrm>
            <a:off x="3407009" y="4599120"/>
            <a:ext cx="855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498E"/>
                </a:solidFill>
                <a:latin typeface="Montserrat Black" pitchFamily="2" charset="0"/>
              </a:rPr>
              <a:t>23</a:t>
            </a:r>
            <a:endParaRPr lang="es-CO" sz="32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7E55E6C-D512-50ED-F29C-CDB8D3C91034}"/>
              </a:ext>
            </a:extLst>
          </p:cNvPr>
          <p:cNvSpPr txBox="1"/>
          <p:nvPr/>
        </p:nvSpPr>
        <p:spPr>
          <a:xfrm>
            <a:off x="3920170" y="4796952"/>
            <a:ext cx="1692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Asociaciones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AE91FA1-B3D7-01AD-2BEF-59FF4A24963E}"/>
              </a:ext>
            </a:extLst>
          </p:cNvPr>
          <p:cNvSpPr txBox="1"/>
          <p:nvPr/>
        </p:nvSpPr>
        <p:spPr>
          <a:xfrm>
            <a:off x="1488571" y="5079120"/>
            <a:ext cx="4585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0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ANTIOQUIA, BOLIVAR, CAQUETÁ, CESAR, CORDOBA, GUAVIARE, NARIÑO, PUTUMAYO,TOLIMA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353DCD1-2BA1-DDB1-0DEF-9BE8FBB9BD84}"/>
              </a:ext>
            </a:extLst>
          </p:cNvPr>
          <p:cNvSpPr txBox="1"/>
          <p:nvPr/>
        </p:nvSpPr>
        <p:spPr>
          <a:xfrm>
            <a:off x="782749" y="326391"/>
            <a:ext cx="8592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Apoyo Municipios PDET</a:t>
            </a:r>
            <a:endParaRPr lang="es-CO" sz="4400" dirty="0">
              <a:solidFill>
                <a:srgbClr val="01488E"/>
              </a:solidFill>
              <a:latin typeface="Montserrat Black" pitchFamily="2" charset="0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A1CECF55-F0EC-D6F8-1769-E07DE54748DD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0930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10AAF33-0D8B-EB6D-3104-C8C977C2A273}"/>
              </a:ext>
            </a:extLst>
          </p:cNvPr>
          <p:cNvSpPr txBox="1"/>
          <p:nvPr/>
        </p:nvSpPr>
        <p:spPr>
          <a:xfrm>
            <a:off x="5891301" y="2287900"/>
            <a:ext cx="611564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solidFill>
                  <a:srgbClr val="01488E"/>
                </a:solidFill>
                <a:latin typeface="Montserrat Medium" pitchFamily="2" charset="0"/>
              </a:rPr>
              <a:t>Dirección Técnica de</a:t>
            </a:r>
          </a:p>
          <a:p>
            <a:r>
              <a:rPr lang="es-CO" sz="5400" dirty="0">
                <a:solidFill>
                  <a:srgbClr val="01488E"/>
                </a:solidFill>
                <a:latin typeface="Montserrat Black" pitchFamily="2" charset="0"/>
              </a:rPr>
              <a:t>Inspección</a:t>
            </a:r>
          </a:p>
          <a:p>
            <a:r>
              <a:rPr lang="es-CO" sz="5400" dirty="0">
                <a:solidFill>
                  <a:srgbClr val="01488E"/>
                </a:solidFill>
                <a:latin typeface="Montserrat Black" pitchFamily="2" charset="0"/>
              </a:rPr>
              <a:t>y Vigilancia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EEF129-344B-0D2B-5621-D96ED714B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167" y="505724"/>
            <a:ext cx="4444459" cy="584654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9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93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28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9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933D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1B9DC08-B015-9411-0571-F34FC6EAB352}"/>
              </a:ext>
            </a:extLst>
          </p:cNvPr>
          <p:cNvSpPr txBox="1"/>
          <p:nvPr/>
        </p:nvSpPr>
        <p:spPr>
          <a:xfrm>
            <a:off x="782749" y="326391"/>
            <a:ext cx="9037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0933D"/>
                </a:solidFill>
                <a:latin typeface="Montserrat Black" pitchFamily="2" charset="0"/>
              </a:rPr>
              <a:t>S</a:t>
            </a:r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ervicio </a:t>
            </a:r>
            <a:r>
              <a:rPr lang="es-ES" sz="4400" dirty="0">
                <a:solidFill>
                  <a:srgbClr val="00933D"/>
                </a:solidFill>
                <a:latin typeface="Montserrat Black" pitchFamily="2" charset="0"/>
              </a:rPr>
              <a:t>E</a:t>
            </a:r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stadístico</a:t>
            </a:r>
          </a:p>
          <a:p>
            <a:r>
              <a:rPr lang="es-ES" sz="4400" dirty="0" err="1">
                <a:solidFill>
                  <a:srgbClr val="00933D"/>
                </a:solidFill>
                <a:latin typeface="Montserrat Black" pitchFamily="2" charset="0"/>
              </a:rPr>
              <a:t>PE</a:t>
            </a:r>
            <a:r>
              <a:rPr lang="es-ES" sz="4400" dirty="0" err="1">
                <a:solidFill>
                  <a:srgbClr val="01488E"/>
                </a:solidFill>
                <a:latin typeface="Montserrat Black" pitchFamily="2" charset="0"/>
              </a:rPr>
              <a:t>squero</a:t>
            </a:r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 </a:t>
            </a:r>
            <a:r>
              <a:rPr lang="es-ES" sz="4400" dirty="0">
                <a:solidFill>
                  <a:srgbClr val="00933D"/>
                </a:solidFill>
                <a:latin typeface="Montserrat Black" pitchFamily="2" charset="0"/>
              </a:rPr>
              <a:t>C</a:t>
            </a:r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olombiano</a:t>
            </a:r>
          </a:p>
        </p:txBody>
      </p:sp>
      <p:pic>
        <p:nvPicPr>
          <p:cNvPr id="4" name="Google Shape;634;p31" descr="http://sepec.unimagdalena.edu.co/Images/LogoSEPEC.png">
            <a:extLst>
              <a:ext uri="{FF2B5EF4-FFF2-40B4-BE49-F238E27FC236}">
                <a16:creationId xmlns:a16="http://schemas.microsoft.com/office/drawing/2014/main" id="{D9A9DC23-F8CD-156C-7606-EEDD2C0AFF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1" b="20277"/>
          <a:stretch/>
        </p:blipFill>
        <p:spPr>
          <a:xfrm>
            <a:off x="4366179" y="2050261"/>
            <a:ext cx="3459641" cy="304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36;p31" descr="http://sepec.unimagdalena.edu.co/Images/LogoSEPEC.png">
            <a:extLst>
              <a:ext uri="{FF2B5EF4-FFF2-40B4-BE49-F238E27FC236}">
                <a16:creationId xmlns:a16="http://schemas.microsoft.com/office/drawing/2014/main" id="{B7896A55-1576-58E0-54C4-272C1439AE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79723"/>
          <a:stretch/>
        </p:blipFill>
        <p:spPr>
          <a:xfrm>
            <a:off x="4190877" y="5225901"/>
            <a:ext cx="4319292" cy="966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63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643;p32">
            <a:extLst>
              <a:ext uri="{FF2B5EF4-FFF2-40B4-BE49-F238E27FC236}">
                <a16:creationId xmlns:a16="http://schemas.microsoft.com/office/drawing/2014/main" id="{62EA5A7F-07F9-5576-9FBB-A7C846DBBC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015" y="854802"/>
            <a:ext cx="2296605" cy="214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44;p32">
            <a:extLst>
              <a:ext uri="{FF2B5EF4-FFF2-40B4-BE49-F238E27FC236}">
                <a16:creationId xmlns:a16="http://schemas.microsoft.com/office/drawing/2014/main" id="{211C22F1-46BF-D68A-42F0-150EC2273E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5941" y="2715671"/>
            <a:ext cx="1907234" cy="254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48;p32">
            <a:extLst>
              <a:ext uri="{FF2B5EF4-FFF2-40B4-BE49-F238E27FC236}">
                <a16:creationId xmlns:a16="http://schemas.microsoft.com/office/drawing/2014/main" id="{1554943F-851E-E33D-FE77-5D3A835728E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7741" y="4113038"/>
            <a:ext cx="2826996" cy="197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52;p32">
            <a:extLst>
              <a:ext uri="{FF2B5EF4-FFF2-40B4-BE49-F238E27FC236}">
                <a16:creationId xmlns:a16="http://schemas.microsoft.com/office/drawing/2014/main" id="{860E26E7-B3B8-1641-0F62-B1240D7149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2653" y="2588437"/>
            <a:ext cx="2069645" cy="266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53;p32">
            <a:extLst>
              <a:ext uri="{FF2B5EF4-FFF2-40B4-BE49-F238E27FC236}">
                <a16:creationId xmlns:a16="http://schemas.microsoft.com/office/drawing/2014/main" id="{8870A674-9510-D4DB-AD8E-7832C7190C8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57631" y="854802"/>
            <a:ext cx="2370879" cy="217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54;p32" descr="http://sepec.unimagdalena.edu.co/Images/LogoSEPEC.png">
            <a:extLst>
              <a:ext uri="{FF2B5EF4-FFF2-40B4-BE49-F238E27FC236}">
                <a16:creationId xmlns:a16="http://schemas.microsoft.com/office/drawing/2014/main" id="{7844AF8C-A587-E59B-C31E-72EB3E980D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1" b="20277"/>
          <a:stretch/>
        </p:blipFill>
        <p:spPr>
          <a:xfrm>
            <a:off x="5467744" y="2868479"/>
            <a:ext cx="1040706" cy="91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9DB8287-F944-151D-71D2-5A1B0AC8C406}"/>
              </a:ext>
            </a:extLst>
          </p:cNvPr>
          <p:cNvSpPr txBox="1"/>
          <p:nvPr/>
        </p:nvSpPr>
        <p:spPr>
          <a:xfrm>
            <a:off x="1039054" y="891537"/>
            <a:ext cx="2370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Toma de información en </a:t>
            </a:r>
            <a:endParaRPr lang="es-CO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360949F-E883-A67F-A0CE-27E00EE5B099}"/>
              </a:ext>
            </a:extLst>
          </p:cNvPr>
          <p:cNvSpPr txBox="1"/>
          <p:nvPr/>
        </p:nvSpPr>
        <p:spPr>
          <a:xfrm>
            <a:off x="1013382" y="1045425"/>
            <a:ext cx="323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F5511E"/>
                </a:solidFill>
                <a:effectLst/>
                <a:latin typeface="Montserrat Black" pitchFamily="2" charset="0"/>
              </a:rPr>
              <a:t>21 municipios</a:t>
            </a:r>
            <a:endParaRPr lang="es-CO" sz="3200" dirty="0">
              <a:solidFill>
                <a:srgbClr val="F5511E"/>
              </a:solidFill>
              <a:latin typeface="Montserrat Black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B247338-64A7-A15B-AA36-9E54E9184198}"/>
              </a:ext>
            </a:extLst>
          </p:cNvPr>
          <p:cNvSpPr txBox="1"/>
          <p:nvPr/>
        </p:nvSpPr>
        <p:spPr>
          <a:xfrm>
            <a:off x="1039054" y="1567731"/>
            <a:ext cx="2370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a nivel nacional</a:t>
            </a:r>
            <a:endParaRPr lang="es-CO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331CCDF-1153-C468-5B0A-EB0E3869BF15}"/>
              </a:ext>
            </a:extLst>
          </p:cNvPr>
          <p:cNvSpPr txBox="1"/>
          <p:nvPr/>
        </p:nvSpPr>
        <p:spPr>
          <a:xfrm>
            <a:off x="1039054" y="3636835"/>
            <a:ext cx="2370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Caracterización de </a:t>
            </a:r>
            <a:endParaRPr lang="es-CO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C7A4AFD-ACC3-189D-D853-03E0E82ED7B8}"/>
              </a:ext>
            </a:extLst>
          </p:cNvPr>
          <p:cNvSpPr txBox="1"/>
          <p:nvPr/>
        </p:nvSpPr>
        <p:spPr>
          <a:xfrm>
            <a:off x="1013382" y="3790723"/>
            <a:ext cx="2370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FEA000"/>
                </a:solidFill>
                <a:effectLst/>
                <a:latin typeface="Montserrat Black" pitchFamily="2" charset="0"/>
              </a:rPr>
              <a:t>19.688 </a:t>
            </a:r>
            <a:r>
              <a:rPr lang="es-CO" sz="2400" b="1" i="0" u="none" strike="noStrike" dirty="0">
                <a:solidFill>
                  <a:srgbClr val="FEA000"/>
                </a:solidFill>
                <a:effectLst/>
                <a:latin typeface="Montserrat Black" pitchFamily="2" charset="0"/>
              </a:rPr>
              <a:t>Unidades</a:t>
            </a:r>
            <a:endParaRPr lang="es-CO" sz="2400" dirty="0">
              <a:solidFill>
                <a:srgbClr val="FEA000"/>
              </a:solidFill>
              <a:latin typeface="Montserrat Black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A695345-591C-F730-88FD-7EAA537C43EA}"/>
              </a:ext>
            </a:extLst>
          </p:cNvPr>
          <p:cNvSpPr txBox="1"/>
          <p:nvPr/>
        </p:nvSpPr>
        <p:spPr>
          <a:xfrm>
            <a:off x="1039054" y="4638894"/>
            <a:ext cx="3132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de Producción de Acuicultura</a:t>
            </a:r>
            <a:endParaRPr lang="es-CO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1AB75D7-6D50-7E10-5C26-BBB419946DE8}"/>
              </a:ext>
            </a:extLst>
          </p:cNvPr>
          <p:cNvSpPr txBox="1"/>
          <p:nvPr/>
        </p:nvSpPr>
        <p:spPr>
          <a:xfrm>
            <a:off x="1013382" y="4991543"/>
            <a:ext cx="1224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FEA000"/>
                </a:solidFill>
                <a:effectLst/>
                <a:latin typeface="Montserrat Black" pitchFamily="2" charset="0"/>
              </a:rPr>
              <a:t>14.936</a:t>
            </a:r>
            <a:endParaRPr lang="es-CO" sz="2400" dirty="0">
              <a:solidFill>
                <a:srgbClr val="FEA000"/>
              </a:solidFill>
              <a:latin typeface="Montserrat Black" pitchFamily="2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BD332BF-0898-BCC2-8460-05C04FE1F347}"/>
              </a:ext>
            </a:extLst>
          </p:cNvPr>
          <p:cNvSpPr txBox="1"/>
          <p:nvPr/>
        </p:nvSpPr>
        <p:spPr>
          <a:xfrm>
            <a:off x="2157818" y="5092263"/>
            <a:ext cx="861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Activas</a:t>
            </a:r>
            <a:endParaRPr lang="es-CO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27F6CC9-22E3-FEB2-DF57-AD6E9A68AE65}"/>
              </a:ext>
            </a:extLst>
          </p:cNvPr>
          <p:cNvSpPr txBox="1"/>
          <p:nvPr/>
        </p:nvSpPr>
        <p:spPr>
          <a:xfrm>
            <a:off x="1013382" y="5344191"/>
            <a:ext cx="1224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FEA000"/>
                </a:solidFill>
                <a:effectLst/>
                <a:latin typeface="Montserrat Black" pitchFamily="2" charset="0"/>
              </a:rPr>
              <a:t>2.526</a:t>
            </a:r>
            <a:endParaRPr lang="es-CO" sz="2400" dirty="0">
              <a:solidFill>
                <a:srgbClr val="FEA000"/>
              </a:solidFill>
              <a:latin typeface="Montserrat Black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9FE08D5-5260-F92A-16D5-F3E8FACF9A61}"/>
              </a:ext>
            </a:extLst>
          </p:cNvPr>
          <p:cNvSpPr txBox="1"/>
          <p:nvPr/>
        </p:nvSpPr>
        <p:spPr>
          <a:xfrm>
            <a:off x="1932663" y="5444911"/>
            <a:ext cx="2826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Inactivas temporalmente</a:t>
            </a:r>
            <a:endParaRPr lang="es-CO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1F0DAC7-9AC4-67C1-8513-633107ECF767}"/>
              </a:ext>
            </a:extLst>
          </p:cNvPr>
          <p:cNvSpPr txBox="1"/>
          <p:nvPr/>
        </p:nvSpPr>
        <p:spPr>
          <a:xfrm>
            <a:off x="1013382" y="5696839"/>
            <a:ext cx="1224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FEA000"/>
                </a:solidFill>
                <a:effectLst/>
                <a:latin typeface="Montserrat Black" pitchFamily="2" charset="0"/>
              </a:rPr>
              <a:t>2.226</a:t>
            </a:r>
            <a:endParaRPr lang="es-CO" sz="2400" dirty="0">
              <a:solidFill>
                <a:srgbClr val="FEA000"/>
              </a:solidFill>
              <a:latin typeface="Montserrat Black" pitchFamily="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F33B016-5D4B-596E-DBBA-7E4F688BA34F}"/>
              </a:ext>
            </a:extLst>
          </p:cNvPr>
          <p:cNvSpPr txBox="1"/>
          <p:nvPr/>
        </p:nvSpPr>
        <p:spPr>
          <a:xfrm>
            <a:off x="1932663" y="5797559"/>
            <a:ext cx="2826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Cerradas</a:t>
            </a:r>
            <a:endParaRPr lang="es-CO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7526341-1822-209A-8CF7-12DC97439B44}"/>
              </a:ext>
            </a:extLst>
          </p:cNvPr>
          <p:cNvSpPr txBox="1"/>
          <p:nvPr/>
        </p:nvSpPr>
        <p:spPr>
          <a:xfrm>
            <a:off x="7076714" y="267174"/>
            <a:ext cx="2370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Toma de información en </a:t>
            </a:r>
            <a:endParaRPr lang="es-CO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E5F5461-EC5B-2379-56E8-FF4620F1B17A}"/>
              </a:ext>
            </a:extLst>
          </p:cNvPr>
          <p:cNvSpPr txBox="1"/>
          <p:nvPr/>
        </p:nvSpPr>
        <p:spPr>
          <a:xfrm>
            <a:off x="7051042" y="421062"/>
            <a:ext cx="323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018391"/>
                </a:solidFill>
                <a:effectLst/>
                <a:latin typeface="Montserrat Black" pitchFamily="2" charset="0"/>
              </a:rPr>
              <a:t>284 sitios</a:t>
            </a:r>
            <a:endParaRPr lang="es-CO" sz="3200" dirty="0">
              <a:solidFill>
                <a:srgbClr val="018391"/>
              </a:solidFill>
              <a:latin typeface="Montserrat Black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38D56B3-9B48-91AA-8937-450C454FA97B}"/>
              </a:ext>
            </a:extLst>
          </p:cNvPr>
          <p:cNvSpPr txBox="1"/>
          <p:nvPr/>
        </p:nvSpPr>
        <p:spPr>
          <a:xfrm>
            <a:off x="7076714" y="829068"/>
            <a:ext cx="2523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de desembarco artesanal </a:t>
            </a:r>
            <a:endParaRPr lang="es-CO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B5260FB-BF68-BFF6-A7B2-128DA7C23BE1}"/>
              </a:ext>
            </a:extLst>
          </p:cNvPr>
          <p:cNvSpPr txBox="1"/>
          <p:nvPr/>
        </p:nvSpPr>
        <p:spPr>
          <a:xfrm>
            <a:off x="8327586" y="1437976"/>
            <a:ext cx="2370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Proceso de</a:t>
            </a:r>
            <a:endParaRPr lang="es-CO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2FA4AD5-79E8-D72D-379A-FEB40622D637}"/>
              </a:ext>
            </a:extLst>
          </p:cNvPr>
          <p:cNvSpPr txBox="1"/>
          <p:nvPr/>
        </p:nvSpPr>
        <p:spPr>
          <a:xfrm>
            <a:off x="8301914" y="1591864"/>
            <a:ext cx="323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018391"/>
                </a:solidFill>
                <a:effectLst/>
                <a:latin typeface="Montserrat Black" pitchFamily="2" charset="0"/>
              </a:rPr>
              <a:t>certificación</a:t>
            </a:r>
            <a:endParaRPr lang="es-CO" sz="3200" dirty="0">
              <a:solidFill>
                <a:srgbClr val="018391"/>
              </a:solidFill>
              <a:latin typeface="Montserrat Black" pitchFamily="2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695C0F8-AE7D-5FBC-C202-4D72C9FA0A4E}"/>
              </a:ext>
            </a:extLst>
          </p:cNvPr>
          <p:cNvSpPr txBox="1"/>
          <p:nvPr/>
        </p:nvSpPr>
        <p:spPr>
          <a:xfrm>
            <a:off x="8327586" y="2018920"/>
            <a:ext cx="3209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de la operación estadística</a:t>
            </a:r>
            <a:endParaRPr lang="es-CO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230FC16-17FF-4712-A686-C147C2928149}"/>
              </a:ext>
            </a:extLst>
          </p:cNvPr>
          <p:cNvSpPr txBox="1"/>
          <p:nvPr/>
        </p:nvSpPr>
        <p:spPr>
          <a:xfrm>
            <a:off x="8327586" y="2267361"/>
            <a:ext cx="32090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0" i="1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“Desembarcos de pesquerías artesanales en sitios de acopio de la producción pesquera ”</a:t>
            </a:r>
            <a:endParaRPr lang="es-CO" sz="1050" i="1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45746DC-4BB0-DDA0-D461-2AC761E95FB0}"/>
              </a:ext>
            </a:extLst>
          </p:cNvPr>
          <p:cNvSpPr txBox="1"/>
          <p:nvPr/>
        </p:nvSpPr>
        <p:spPr>
          <a:xfrm>
            <a:off x="8663958" y="3149349"/>
            <a:ext cx="2370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Toma de información en </a:t>
            </a:r>
            <a:endParaRPr lang="es-CO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A351022-48A3-9B2B-381F-E525ACADABE4}"/>
              </a:ext>
            </a:extLst>
          </p:cNvPr>
          <p:cNvSpPr txBox="1"/>
          <p:nvPr/>
        </p:nvSpPr>
        <p:spPr>
          <a:xfrm>
            <a:off x="8638286" y="3303237"/>
            <a:ext cx="323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689F39"/>
                </a:solidFill>
                <a:effectLst/>
                <a:latin typeface="Montserrat Black" pitchFamily="2" charset="0"/>
              </a:rPr>
              <a:t>9 sitios</a:t>
            </a:r>
            <a:endParaRPr lang="es-CO" sz="3200" dirty="0">
              <a:solidFill>
                <a:srgbClr val="689F39"/>
              </a:solidFill>
              <a:latin typeface="Montserrat Black" pitchFamily="2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E0C5A89-3BF8-1735-D576-F9B06AB62B9A}"/>
              </a:ext>
            </a:extLst>
          </p:cNvPr>
          <p:cNvSpPr txBox="1"/>
          <p:nvPr/>
        </p:nvSpPr>
        <p:spPr>
          <a:xfrm>
            <a:off x="8663958" y="3711243"/>
            <a:ext cx="2523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>
                <a:latin typeface="Montserrat" pitchFamily="2" charset="0"/>
                <a:ea typeface="Calibri"/>
                <a:cs typeface="Calibri"/>
                <a:sym typeface="Calibri"/>
              </a:rPr>
              <a:t>de desembarco industrial </a:t>
            </a:r>
            <a:endParaRPr lang="es-CO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447BC9A-1FC1-FA2B-8966-073A0881BC19}"/>
              </a:ext>
            </a:extLst>
          </p:cNvPr>
          <p:cNvSpPr txBox="1"/>
          <p:nvPr/>
        </p:nvSpPr>
        <p:spPr>
          <a:xfrm>
            <a:off x="8558663" y="4142129"/>
            <a:ext cx="2370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Proceso de</a:t>
            </a:r>
            <a:endParaRPr lang="es-CO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AEA0F76-0382-3621-03B2-151AE7C9149C}"/>
              </a:ext>
            </a:extLst>
          </p:cNvPr>
          <p:cNvSpPr txBox="1"/>
          <p:nvPr/>
        </p:nvSpPr>
        <p:spPr>
          <a:xfrm>
            <a:off x="8532991" y="4296017"/>
            <a:ext cx="323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689F39"/>
                </a:solidFill>
                <a:effectLst/>
                <a:latin typeface="Montserrat Black" pitchFamily="2" charset="0"/>
              </a:rPr>
              <a:t>certificación</a:t>
            </a:r>
            <a:endParaRPr lang="es-CO" sz="3200" dirty="0">
              <a:solidFill>
                <a:srgbClr val="689F39"/>
              </a:solidFill>
              <a:latin typeface="Montserrat Black" pitchFamily="2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62F2D9E3-41D7-8652-0622-1EA96E3C968B}"/>
              </a:ext>
            </a:extLst>
          </p:cNvPr>
          <p:cNvSpPr txBox="1"/>
          <p:nvPr/>
        </p:nvSpPr>
        <p:spPr>
          <a:xfrm>
            <a:off x="8558663" y="4723073"/>
            <a:ext cx="3209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de la operación estadística</a:t>
            </a:r>
            <a:endParaRPr lang="es-CO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642FFE15-1AF8-F4DE-A671-401D0E75A341}"/>
              </a:ext>
            </a:extLst>
          </p:cNvPr>
          <p:cNvSpPr txBox="1"/>
          <p:nvPr/>
        </p:nvSpPr>
        <p:spPr>
          <a:xfrm>
            <a:off x="8558663" y="4971514"/>
            <a:ext cx="32090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0" i="1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“Desembarcos de las pesquerías industriales en municipios donde existan puertos pesqueros industriales”</a:t>
            </a:r>
            <a:endParaRPr lang="es-CO" sz="1050" i="1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BE51FF6E-22AD-58B0-1A73-E99D9242CAB9}"/>
              </a:ext>
            </a:extLst>
          </p:cNvPr>
          <p:cNvSpPr txBox="1"/>
          <p:nvPr/>
        </p:nvSpPr>
        <p:spPr>
          <a:xfrm>
            <a:off x="6810820" y="5682807"/>
            <a:ext cx="2370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Toma de información en </a:t>
            </a:r>
            <a:endParaRPr lang="es-CO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F99B8C5-E9CB-A301-FA50-AF30F9722F3A}"/>
              </a:ext>
            </a:extLst>
          </p:cNvPr>
          <p:cNvSpPr txBox="1"/>
          <p:nvPr/>
        </p:nvSpPr>
        <p:spPr>
          <a:xfrm>
            <a:off x="6785148" y="5836695"/>
            <a:ext cx="323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B0B42C"/>
                </a:solidFill>
                <a:effectLst/>
                <a:latin typeface="Montserrat Black" pitchFamily="2" charset="0"/>
              </a:rPr>
              <a:t>10 municipios</a:t>
            </a:r>
            <a:endParaRPr lang="es-CO" sz="3200" dirty="0">
              <a:solidFill>
                <a:srgbClr val="B0B42C"/>
              </a:solidFill>
              <a:latin typeface="Montserrat Black" pitchFamily="2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4B7E3EE-039D-61F0-2DD0-CD472F640BDA}"/>
              </a:ext>
            </a:extLst>
          </p:cNvPr>
          <p:cNvSpPr txBox="1"/>
          <p:nvPr/>
        </p:nvSpPr>
        <p:spPr>
          <a:xfrm>
            <a:off x="5731221" y="6320901"/>
            <a:ext cx="4419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donde se realiza el acopio y aprovechamiento de los recursos ornamentales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E5DE8EA-65A0-F407-CA1E-3E1EDB0E4659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9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93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9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1B9DC08-B015-9411-0571-F34FC6EAB352}"/>
              </a:ext>
            </a:extLst>
          </p:cNvPr>
          <p:cNvSpPr txBox="1"/>
          <p:nvPr/>
        </p:nvSpPr>
        <p:spPr>
          <a:xfrm>
            <a:off x="782749" y="326391"/>
            <a:ext cx="9037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0468A"/>
                </a:solidFill>
                <a:latin typeface="Montserrat Black" pitchFamily="2" charset="0"/>
              </a:rPr>
              <a:t>Cuotas globales de pesca</a:t>
            </a:r>
          </a:p>
        </p:txBody>
      </p:sp>
      <p:grpSp>
        <p:nvGrpSpPr>
          <p:cNvPr id="2" name="Google Shape;668;p33">
            <a:extLst>
              <a:ext uri="{FF2B5EF4-FFF2-40B4-BE49-F238E27FC236}">
                <a16:creationId xmlns:a16="http://schemas.microsoft.com/office/drawing/2014/main" id="{E6DB6E19-9B90-81C2-E601-0ACF17D5C391}"/>
              </a:ext>
            </a:extLst>
          </p:cNvPr>
          <p:cNvGrpSpPr/>
          <p:nvPr/>
        </p:nvGrpSpPr>
        <p:grpSpPr>
          <a:xfrm>
            <a:off x="5019512" y="4609153"/>
            <a:ext cx="1803036" cy="845807"/>
            <a:chOff x="2811097" y="4252997"/>
            <a:chExt cx="1803036" cy="845807"/>
          </a:xfrm>
          <a:solidFill>
            <a:srgbClr val="7030A0"/>
          </a:solidFill>
        </p:grpSpPr>
        <p:sp>
          <p:nvSpPr>
            <p:cNvPr id="7" name="Google Shape;669;p33">
              <a:extLst>
                <a:ext uri="{FF2B5EF4-FFF2-40B4-BE49-F238E27FC236}">
                  <a16:creationId xmlns:a16="http://schemas.microsoft.com/office/drawing/2014/main" id="{53294AFF-4D62-E938-34B0-C4AF5E03B47D}"/>
                </a:ext>
              </a:extLst>
            </p:cNvPr>
            <p:cNvSpPr/>
            <p:nvPr/>
          </p:nvSpPr>
          <p:spPr>
            <a:xfrm>
              <a:off x="2964629" y="4252997"/>
              <a:ext cx="1476925" cy="845807"/>
            </a:xfrm>
            <a:prstGeom prst="flowChartMagneticDisk">
              <a:avLst/>
            </a:prstGeom>
            <a:grp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670;p33">
              <a:extLst>
                <a:ext uri="{FF2B5EF4-FFF2-40B4-BE49-F238E27FC236}">
                  <a16:creationId xmlns:a16="http://schemas.microsoft.com/office/drawing/2014/main" id="{00FA06C9-022A-16E0-D910-C887CC384FA4}"/>
                </a:ext>
              </a:extLst>
            </p:cNvPr>
            <p:cNvSpPr txBox="1"/>
            <p:nvPr/>
          </p:nvSpPr>
          <p:spPr>
            <a:xfrm>
              <a:off x="2811097" y="4660176"/>
              <a:ext cx="1803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lang="es-CO" sz="1100" b="1" i="0" u="none" strike="noStrike" cap="none" dirty="0" err="1">
                  <a:solidFill>
                    <a:srgbClr val="FFFFFF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MinAgricultura</a:t>
              </a:r>
              <a:endParaRPr sz="1100" dirty="0">
                <a:latin typeface="Montserrat" pitchFamily="2" charset="0"/>
              </a:endParaRPr>
            </a:p>
          </p:txBody>
        </p:sp>
      </p:grpSp>
      <p:grpSp>
        <p:nvGrpSpPr>
          <p:cNvPr id="9" name="Google Shape;671;p33">
            <a:extLst>
              <a:ext uri="{FF2B5EF4-FFF2-40B4-BE49-F238E27FC236}">
                <a16:creationId xmlns:a16="http://schemas.microsoft.com/office/drawing/2014/main" id="{DAC49D74-76AE-2467-D158-035AECA00C8D}"/>
              </a:ext>
            </a:extLst>
          </p:cNvPr>
          <p:cNvGrpSpPr/>
          <p:nvPr/>
        </p:nvGrpSpPr>
        <p:grpSpPr>
          <a:xfrm>
            <a:off x="4773591" y="3234459"/>
            <a:ext cx="2249865" cy="1649440"/>
            <a:chOff x="2565176" y="2878303"/>
            <a:chExt cx="2249865" cy="1649440"/>
          </a:xfrm>
        </p:grpSpPr>
        <p:grpSp>
          <p:nvGrpSpPr>
            <p:cNvPr id="10" name="Google Shape;672;p33">
              <a:extLst>
                <a:ext uri="{FF2B5EF4-FFF2-40B4-BE49-F238E27FC236}">
                  <a16:creationId xmlns:a16="http://schemas.microsoft.com/office/drawing/2014/main" id="{EE6F278C-C2F9-0E7E-DC14-BB83225D138B}"/>
                </a:ext>
              </a:extLst>
            </p:cNvPr>
            <p:cNvGrpSpPr/>
            <p:nvPr/>
          </p:nvGrpSpPr>
          <p:grpSpPr>
            <a:xfrm>
              <a:off x="2565176" y="2878303"/>
              <a:ext cx="2249865" cy="1649440"/>
              <a:chOff x="1125689" y="6374130"/>
              <a:chExt cx="2288682" cy="1378197"/>
            </a:xfrm>
          </p:grpSpPr>
          <p:sp>
            <p:nvSpPr>
              <p:cNvPr id="13" name="Google Shape;673;p33">
                <a:extLst>
                  <a:ext uri="{FF2B5EF4-FFF2-40B4-BE49-F238E27FC236}">
                    <a16:creationId xmlns:a16="http://schemas.microsoft.com/office/drawing/2014/main" id="{8B4F4056-FA27-A7D0-E9F6-68B774FF3F55}"/>
                  </a:ext>
                </a:extLst>
              </p:cNvPr>
              <p:cNvSpPr/>
              <p:nvPr/>
            </p:nvSpPr>
            <p:spPr>
              <a:xfrm>
                <a:off x="1318930" y="6959575"/>
                <a:ext cx="1918611" cy="788903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0000" extrusionOk="0">
                    <a:moveTo>
                      <a:pt x="0" y="1667"/>
                    </a:moveTo>
                    <a:cubicBezTo>
                      <a:pt x="0" y="746"/>
                      <a:pt x="2239" y="0"/>
                      <a:pt x="5000" y="0"/>
                    </a:cubicBezTo>
                    <a:cubicBezTo>
                      <a:pt x="7761" y="0"/>
                      <a:pt x="10000" y="746"/>
                      <a:pt x="10000" y="1667"/>
                    </a:cubicBezTo>
                    <a:lnTo>
                      <a:pt x="9058" y="8666"/>
                    </a:lnTo>
                    <a:cubicBezTo>
                      <a:pt x="9058" y="9587"/>
                      <a:pt x="7761" y="10000"/>
                      <a:pt x="5000" y="10000"/>
                    </a:cubicBezTo>
                    <a:cubicBezTo>
                      <a:pt x="2239" y="10000"/>
                      <a:pt x="1027" y="9683"/>
                      <a:pt x="1027" y="8762"/>
                    </a:cubicBezTo>
                    <a:lnTo>
                      <a:pt x="0" y="1667"/>
                    </a:lnTo>
                    <a:close/>
                  </a:path>
                  <a:path w="10000" h="10000" fill="none" extrusionOk="0">
                    <a:moveTo>
                      <a:pt x="10000" y="1667"/>
                    </a:moveTo>
                    <a:cubicBezTo>
                      <a:pt x="10000" y="2588"/>
                      <a:pt x="7761" y="3334"/>
                      <a:pt x="5000" y="3334"/>
                    </a:cubicBezTo>
                    <a:cubicBezTo>
                      <a:pt x="2239" y="3334"/>
                      <a:pt x="0" y="2588"/>
                      <a:pt x="0" y="1667"/>
                    </a:cubicBezTo>
                  </a:path>
                  <a:path w="10000" h="10000" fill="none" extrusionOk="0">
                    <a:moveTo>
                      <a:pt x="0" y="1667"/>
                    </a:moveTo>
                    <a:cubicBezTo>
                      <a:pt x="0" y="746"/>
                      <a:pt x="2239" y="0"/>
                      <a:pt x="5000" y="0"/>
                    </a:cubicBezTo>
                    <a:cubicBezTo>
                      <a:pt x="7761" y="0"/>
                      <a:pt x="10000" y="746"/>
                      <a:pt x="10000" y="1667"/>
                    </a:cubicBezTo>
                    <a:lnTo>
                      <a:pt x="9058" y="8714"/>
                    </a:lnTo>
                    <a:cubicBezTo>
                      <a:pt x="9058" y="9635"/>
                      <a:pt x="7761" y="10000"/>
                      <a:pt x="5000" y="10000"/>
                    </a:cubicBezTo>
                    <a:cubicBezTo>
                      <a:pt x="2239" y="10000"/>
                      <a:pt x="1010" y="9635"/>
                      <a:pt x="1010" y="8714"/>
                    </a:cubicBezTo>
                    <a:lnTo>
                      <a:pt x="0" y="1667"/>
                    </a:lnTo>
                    <a:close/>
                  </a:path>
                </a:pathLst>
              </a:custGeom>
              <a:solidFill>
                <a:srgbClr val="70B344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674;p33">
                <a:extLst>
                  <a:ext uri="{FF2B5EF4-FFF2-40B4-BE49-F238E27FC236}">
                    <a16:creationId xmlns:a16="http://schemas.microsoft.com/office/drawing/2014/main" id="{C29557DE-BF59-5ABF-1A60-52D3B9FB2A1A}"/>
                  </a:ext>
                </a:extLst>
              </p:cNvPr>
              <p:cNvSpPr/>
              <p:nvPr/>
            </p:nvSpPr>
            <p:spPr>
              <a:xfrm>
                <a:off x="1125689" y="6374130"/>
                <a:ext cx="2288682" cy="1378197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645" extrusionOk="0">
                    <a:moveTo>
                      <a:pt x="0" y="1667"/>
                    </a:moveTo>
                    <a:cubicBezTo>
                      <a:pt x="0" y="746"/>
                      <a:pt x="2239" y="0"/>
                      <a:pt x="5000" y="0"/>
                    </a:cubicBezTo>
                    <a:cubicBezTo>
                      <a:pt x="7761" y="0"/>
                      <a:pt x="10000" y="746"/>
                      <a:pt x="10000" y="1667"/>
                    </a:cubicBezTo>
                    <a:lnTo>
                      <a:pt x="9058" y="8666"/>
                    </a:lnTo>
                    <a:cubicBezTo>
                      <a:pt x="9058" y="9587"/>
                      <a:pt x="7761" y="10000"/>
                      <a:pt x="5000" y="10000"/>
                    </a:cubicBezTo>
                    <a:cubicBezTo>
                      <a:pt x="2239" y="10000"/>
                      <a:pt x="1027" y="9683"/>
                      <a:pt x="1027" y="8762"/>
                    </a:cubicBezTo>
                    <a:lnTo>
                      <a:pt x="0" y="1667"/>
                    </a:lnTo>
                    <a:close/>
                  </a:path>
                  <a:path w="10000" h="14645" fill="none" extrusionOk="0">
                    <a:moveTo>
                      <a:pt x="10000" y="1667"/>
                    </a:moveTo>
                    <a:cubicBezTo>
                      <a:pt x="10000" y="2588"/>
                      <a:pt x="7761" y="3334"/>
                      <a:pt x="5000" y="3334"/>
                    </a:cubicBezTo>
                    <a:cubicBezTo>
                      <a:pt x="2239" y="3334"/>
                      <a:pt x="0" y="2588"/>
                      <a:pt x="0" y="1667"/>
                    </a:cubicBezTo>
                  </a:path>
                  <a:path w="10000" h="14645" fill="none" extrusionOk="0">
                    <a:moveTo>
                      <a:pt x="0" y="1667"/>
                    </a:moveTo>
                    <a:cubicBezTo>
                      <a:pt x="0" y="746"/>
                      <a:pt x="2239" y="0"/>
                      <a:pt x="5000" y="0"/>
                    </a:cubicBezTo>
                    <a:cubicBezTo>
                      <a:pt x="7761" y="0"/>
                      <a:pt x="10000" y="746"/>
                      <a:pt x="10000" y="1667"/>
                    </a:cubicBezTo>
                    <a:lnTo>
                      <a:pt x="8446" y="13253"/>
                    </a:lnTo>
                    <a:cubicBezTo>
                      <a:pt x="8446" y="14174"/>
                      <a:pt x="7739" y="14645"/>
                      <a:pt x="4978" y="14645"/>
                    </a:cubicBezTo>
                    <a:cubicBezTo>
                      <a:pt x="2217" y="14645"/>
                      <a:pt x="1712" y="14280"/>
                      <a:pt x="1712" y="13359"/>
                    </a:cubicBezTo>
                    <a:lnTo>
                      <a:pt x="0" y="1667"/>
                    </a:lnTo>
                    <a:close/>
                  </a:path>
                </a:pathLst>
              </a:custGeom>
              <a:solidFill>
                <a:srgbClr val="70B344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" name="Google Shape;675;p33">
              <a:extLst>
                <a:ext uri="{FF2B5EF4-FFF2-40B4-BE49-F238E27FC236}">
                  <a16:creationId xmlns:a16="http://schemas.microsoft.com/office/drawing/2014/main" id="{2AF93938-DDA9-CF91-B4D2-1CF765E31AF7}"/>
                </a:ext>
              </a:extLst>
            </p:cNvPr>
            <p:cNvSpPr txBox="1"/>
            <p:nvPr/>
          </p:nvSpPr>
          <p:spPr>
            <a:xfrm>
              <a:off x="2687360" y="3307112"/>
              <a:ext cx="199683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s-CO" sz="1200" b="1" i="0" u="none" strike="noStrike" cap="none" dirty="0">
                  <a:solidFill>
                    <a:srgbClr val="FFFFFF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Comité Ejecutivo para la Pesca</a:t>
              </a:r>
              <a:endParaRPr sz="1200" dirty="0">
                <a:latin typeface="Montserrat" pitchFamily="2" charset="0"/>
              </a:endParaRPr>
            </a:p>
          </p:txBody>
        </p:sp>
        <p:sp>
          <p:nvSpPr>
            <p:cNvPr id="12" name="Google Shape;676;p33">
              <a:extLst>
                <a:ext uri="{FF2B5EF4-FFF2-40B4-BE49-F238E27FC236}">
                  <a16:creationId xmlns:a16="http://schemas.microsoft.com/office/drawing/2014/main" id="{3E2954C7-5D57-AC26-CF09-C87C79304528}"/>
                </a:ext>
              </a:extLst>
            </p:cNvPr>
            <p:cNvSpPr/>
            <p:nvPr/>
          </p:nvSpPr>
          <p:spPr>
            <a:xfrm>
              <a:off x="2712634" y="3773467"/>
              <a:ext cx="199996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Calibri"/>
                <a:buNone/>
              </a:pPr>
              <a:r>
                <a:rPr lang="es-CO" sz="1000" b="0" i="0" u="none" strike="noStrike" cap="none" dirty="0">
                  <a:solidFill>
                    <a:srgbClr val="FFFFFF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Director de Cadenas Pecuarias MADR, </a:t>
              </a:r>
              <a:endParaRPr sz="1000" dirty="0">
                <a:latin typeface="Montserrat" pitchFamily="2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Calibri"/>
                <a:buNone/>
              </a:pPr>
              <a:r>
                <a:rPr lang="es-CO" sz="1000" b="0" i="0" u="none" strike="noStrike" cap="none" dirty="0">
                  <a:solidFill>
                    <a:srgbClr val="FFFFFF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Asuntos Marinos MADS, </a:t>
              </a:r>
              <a:endParaRPr sz="1000" dirty="0">
                <a:latin typeface="Montserrat" pitchFamily="2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Calibri"/>
                <a:buNone/>
              </a:pPr>
              <a:r>
                <a:rPr lang="es-CO" sz="1000" b="0" i="0" u="none" strike="noStrike" cap="none" dirty="0">
                  <a:solidFill>
                    <a:srgbClr val="FFFFFF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AUNAP</a:t>
              </a:r>
              <a:endParaRPr sz="1000" dirty="0">
                <a:latin typeface="Montserrat" pitchFamily="2" charset="0"/>
              </a:endParaRPr>
            </a:p>
          </p:txBody>
        </p:sp>
      </p:grpSp>
      <p:grpSp>
        <p:nvGrpSpPr>
          <p:cNvPr id="15" name="Google Shape;677;p33">
            <a:extLst>
              <a:ext uri="{FF2B5EF4-FFF2-40B4-BE49-F238E27FC236}">
                <a16:creationId xmlns:a16="http://schemas.microsoft.com/office/drawing/2014/main" id="{B9648DDD-72EA-B048-23BF-99162975F5FD}"/>
              </a:ext>
            </a:extLst>
          </p:cNvPr>
          <p:cNvGrpSpPr/>
          <p:nvPr/>
        </p:nvGrpSpPr>
        <p:grpSpPr>
          <a:xfrm>
            <a:off x="4500286" y="2458836"/>
            <a:ext cx="2770510" cy="1272177"/>
            <a:chOff x="2291871" y="2102680"/>
            <a:chExt cx="2770510" cy="1272177"/>
          </a:xfrm>
        </p:grpSpPr>
        <p:sp>
          <p:nvSpPr>
            <p:cNvPr id="16" name="Google Shape;678;p33">
              <a:extLst>
                <a:ext uri="{FF2B5EF4-FFF2-40B4-BE49-F238E27FC236}">
                  <a16:creationId xmlns:a16="http://schemas.microsoft.com/office/drawing/2014/main" id="{7515B914-EF6A-24A7-42E0-DF2DEA8CC4C4}"/>
                </a:ext>
              </a:extLst>
            </p:cNvPr>
            <p:cNvSpPr/>
            <p:nvPr/>
          </p:nvSpPr>
          <p:spPr>
            <a:xfrm>
              <a:off x="2291871" y="2102680"/>
              <a:ext cx="2770510" cy="1139190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9058" y="8666"/>
                  </a:lnTo>
                  <a:cubicBezTo>
                    <a:pt x="9058" y="9587"/>
                    <a:pt x="7761" y="10000"/>
                    <a:pt x="5000" y="10000"/>
                  </a:cubicBezTo>
                  <a:cubicBezTo>
                    <a:pt x="2239" y="10000"/>
                    <a:pt x="1027" y="9683"/>
                    <a:pt x="1027" y="8762"/>
                  </a:cubicBezTo>
                  <a:lnTo>
                    <a:pt x="0" y="1667"/>
                  </a:lnTo>
                  <a:close/>
                </a:path>
                <a:path w="10000" h="10000" fill="none" extrusionOk="0">
                  <a:moveTo>
                    <a:pt x="10000" y="1667"/>
                  </a:moveTo>
                  <a:cubicBezTo>
                    <a:pt x="10000" y="2588"/>
                    <a:pt x="7761" y="3334"/>
                    <a:pt x="5000" y="3334"/>
                  </a:cubicBezTo>
                  <a:cubicBezTo>
                    <a:pt x="2239" y="3334"/>
                    <a:pt x="0" y="2588"/>
                    <a:pt x="0" y="1667"/>
                  </a:cubicBezTo>
                </a:path>
                <a:path w="10000" h="10000" fill="none" extrusionOk="0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9058" y="8714"/>
                  </a:lnTo>
                  <a:cubicBezTo>
                    <a:pt x="9058" y="9635"/>
                    <a:pt x="7761" y="10000"/>
                    <a:pt x="5000" y="10000"/>
                  </a:cubicBezTo>
                  <a:cubicBezTo>
                    <a:pt x="2239" y="10000"/>
                    <a:pt x="1010" y="9635"/>
                    <a:pt x="1010" y="8714"/>
                  </a:cubicBezTo>
                  <a:lnTo>
                    <a:pt x="0" y="1667"/>
                  </a:lnTo>
                  <a:close/>
                </a:path>
              </a:pathLst>
            </a:custGeom>
            <a:solidFill>
              <a:srgbClr val="1FB1E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679;p33">
              <a:extLst>
                <a:ext uri="{FF2B5EF4-FFF2-40B4-BE49-F238E27FC236}">
                  <a16:creationId xmlns:a16="http://schemas.microsoft.com/office/drawing/2014/main" id="{D56432A1-5EB9-4D78-412B-C2A91696118E}"/>
                </a:ext>
              </a:extLst>
            </p:cNvPr>
            <p:cNvSpPr txBox="1"/>
            <p:nvPr/>
          </p:nvSpPr>
          <p:spPr>
            <a:xfrm>
              <a:off x="2889954" y="2451612"/>
              <a:ext cx="159165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s-CO" sz="2200" b="1" i="0" u="none" strike="noStrike" cap="none">
                  <a:solidFill>
                    <a:srgbClr val="FFFFFF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AUNAP</a:t>
              </a:r>
              <a:endParaRPr>
                <a:latin typeface="Montserrat" pitchFamily="2" charset="0"/>
              </a:endParaRPr>
            </a:p>
          </p:txBody>
        </p:sp>
        <p:sp>
          <p:nvSpPr>
            <p:cNvPr id="22" name="Google Shape;680;p33">
              <a:extLst>
                <a:ext uri="{FF2B5EF4-FFF2-40B4-BE49-F238E27FC236}">
                  <a16:creationId xmlns:a16="http://schemas.microsoft.com/office/drawing/2014/main" id="{D7E376B6-BA2D-892A-52D1-3669B70F4BF2}"/>
                </a:ext>
              </a:extLst>
            </p:cNvPr>
            <p:cNvSpPr/>
            <p:nvPr/>
          </p:nvSpPr>
          <p:spPr>
            <a:xfrm>
              <a:off x="2311358" y="2759344"/>
              <a:ext cx="2748842" cy="615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es-CO" sz="1100" b="0" i="0" u="none" strike="noStrike" cap="none" dirty="0">
                  <a:solidFill>
                    <a:srgbClr val="FFFFFF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Dirección Técnica de </a:t>
              </a:r>
              <a:endParaRPr sz="1100" dirty="0">
                <a:latin typeface="Montserrat" pitchFamily="2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es-CO" sz="1100" b="0" i="0" u="none" strike="noStrike" cap="none" dirty="0">
                  <a:solidFill>
                    <a:srgbClr val="FFFFFF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Inspección y Vigilancia (DTIV)</a:t>
              </a:r>
              <a:endParaRPr sz="1100" dirty="0">
                <a:latin typeface="Montserrat" pitchFamily="2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 dirty="0">
                <a:solidFill>
                  <a:srgbClr val="FFFFFF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681;p33">
            <a:extLst>
              <a:ext uri="{FF2B5EF4-FFF2-40B4-BE49-F238E27FC236}">
                <a16:creationId xmlns:a16="http://schemas.microsoft.com/office/drawing/2014/main" id="{FD63AFD8-D1D8-2757-8B3C-9A7C60A5A5C9}"/>
              </a:ext>
            </a:extLst>
          </p:cNvPr>
          <p:cNvGrpSpPr/>
          <p:nvPr/>
        </p:nvGrpSpPr>
        <p:grpSpPr>
          <a:xfrm>
            <a:off x="4137784" y="1369321"/>
            <a:ext cx="3474720" cy="1478730"/>
            <a:chOff x="1929369" y="1013165"/>
            <a:chExt cx="3474720" cy="1478730"/>
          </a:xfrm>
        </p:grpSpPr>
        <p:sp>
          <p:nvSpPr>
            <p:cNvPr id="24" name="Google Shape;682;p33">
              <a:extLst>
                <a:ext uri="{FF2B5EF4-FFF2-40B4-BE49-F238E27FC236}">
                  <a16:creationId xmlns:a16="http://schemas.microsoft.com/office/drawing/2014/main" id="{90187757-EC75-70DD-FBEE-701A9DC4A347}"/>
                </a:ext>
              </a:extLst>
            </p:cNvPr>
            <p:cNvSpPr/>
            <p:nvPr/>
          </p:nvSpPr>
          <p:spPr>
            <a:xfrm>
              <a:off x="1929369" y="1037320"/>
              <a:ext cx="3474720" cy="1454575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9058" y="8666"/>
                  </a:lnTo>
                  <a:cubicBezTo>
                    <a:pt x="9058" y="9587"/>
                    <a:pt x="7761" y="10000"/>
                    <a:pt x="5000" y="10000"/>
                  </a:cubicBezTo>
                  <a:cubicBezTo>
                    <a:pt x="2239" y="10000"/>
                    <a:pt x="1027" y="9683"/>
                    <a:pt x="1027" y="8762"/>
                  </a:cubicBezTo>
                  <a:lnTo>
                    <a:pt x="0" y="1667"/>
                  </a:lnTo>
                  <a:close/>
                </a:path>
                <a:path w="10000" h="10000" fill="none" extrusionOk="0">
                  <a:moveTo>
                    <a:pt x="10000" y="1667"/>
                  </a:moveTo>
                  <a:cubicBezTo>
                    <a:pt x="10000" y="2588"/>
                    <a:pt x="7761" y="3334"/>
                    <a:pt x="5000" y="3334"/>
                  </a:cubicBezTo>
                  <a:cubicBezTo>
                    <a:pt x="2239" y="3334"/>
                    <a:pt x="0" y="2588"/>
                    <a:pt x="0" y="1667"/>
                  </a:cubicBezTo>
                </a:path>
                <a:path w="10000" h="10000" fill="none" extrusionOk="0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9058" y="8714"/>
                  </a:lnTo>
                  <a:cubicBezTo>
                    <a:pt x="9058" y="9635"/>
                    <a:pt x="7761" y="10000"/>
                    <a:pt x="5000" y="10000"/>
                  </a:cubicBezTo>
                  <a:cubicBezTo>
                    <a:pt x="2239" y="10000"/>
                    <a:pt x="1010" y="9635"/>
                    <a:pt x="1010" y="8714"/>
                  </a:cubicBezTo>
                  <a:lnTo>
                    <a:pt x="0" y="1667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683;p33">
              <a:extLst>
                <a:ext uri="{FF2B5EF4-FFF2-40B4-BE49-F238E27FC236}">
                  <a16:creationId xmlns:a16="http://schemas.microsoft.com/office/drawing/2014/main" id="{D94B58A8-814F-24C5-D242-20A16D6EC6D2}"/>
                </a:ext>
              </a:extLst>
            </p:cNvPr>
            <p:cNvSpPr txBox="1"/>
            <p:nvPr/>
          </p:nvSpPr>
          <p:spPr>
            <a:xfrm>
              <a:off x="2230213" y="1577019"/>
              <a:ext cx="2911132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Calibri"/>
                <a:buNone/>
              </a:pPr>
              <a:r>
                <a:rPr lang="es-CO" sz="1100" b="1" i="0" u="none" strike="noStrike" cap="none" dirty="0">
                  <a:solidFill>
                    <a:srgbClr val="FFFFFF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SEPEC, investigaciones propias de la AUNAP, POPC</a:t>
              </a:r>
              <a:endParaRPr sz="1100" b="1" i="0" u="none" strike="noStrike" cap="none" dirty="0">
                <a:solidFill>
                  <a:srgbClr val="FFFFFF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684;p33">
              <a:extLst>
                <a:ext uri="{FF2B5EF4-FFF2-40B4-BE49-F238E27FC236}">
                  <a16:creationId xmlns:a16="http://schemas.microsoft.com/office/drawing/2014/main" id="{1A290082-C938-13D7-B80E-CDAC7AA01E2D}"/>
                </a:ext>
              </a:extLst>
            </p:cNvPr>
            <p:cNvSpPr/>
            <p:nvPr/>
          </p:nvSpPr>
          <p:spPr>
            <a:xfrm>
              <a:off x="2319604" y="1973941"/>
              <a:ext cx="274884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es-CO" sz="1200" b="0" i="0" u="none" strike="noStrike" cap="none" dirty="0">
                  <a:solidFill>
                    <a:srgbClr val="FFFFFF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Entidades públicas y privadas vinculadas al sector pesquero. </a:t>
              </a:r>
              <a:endParaRPr dirty="0">
                <a:latin typeface="Montserrat" pitchFamily="2" charset="0"/>
              </a:endParaRPr>
            </a:p>
          </p:txBody>
        </p:sp>
        <p:sp>
          <p:nvSpPr>
            <p:cNvPr id="27" name="Google Shape;685;p33">
              <a:extLst>
                <a:ext uri="{FF2B5EF4-FFF2-40B4-BE49-F238E27FC236}">
                  <a16:creationId xmlns:a16="http://schemas.microsoft.com/office/drawing/2014/main" id="{C4A97E73-FB05-3483-5959-E3409D395253}"/>
                </a:ext>
              </a:extLst>
            </p:cNvPr>
            <p:cNvSpPr/>
            <p:nvPr/>
          </p:nvSpPr>
          <p:spPr>
            <a:xfrm>
              <a:off x="1929369" y="1013165"/>
              <a:ext cx="3474720" cy="515425"/>
            </a:xfrm>
            <a:prstGeom prst="ellipse">
              <a:avLst/>
            </a:prstGeom>
            <a:solidFill>
              <a:srgbClr val="FFCA2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686;p33">
              <a:extLst>
                <a:ext uri="{FF2B5EF4-FFF2-40B4-BE49-F238E27FC236}">
                  <a16:creationId xmlns:a16="http://schemas.microsoft.com/office/drawing/2014/main" id="{A99E9054-7E9B-9677-1855-4B35B65CB60F}"/>
                </a:ext>
              </a:extLst>
            </p:cNvPr>
            <p:cNvSpPr txBox="1"/>
            <p:nvPr/>
          </p:nvSpPr>
          <p:spPr>
            <a:xfrm>
              <a:off x="2883382" y="1083669"/>
              <a:ext cx="16103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3434"/>
                </a:buClr>
                <a:buSzPts val="1800"/>
                <a:buFont typeface="Calibri"/>
                <a:buNone/>
              </a:pPr>
              <a:r>
                <a:rPr lang="es-CO" sz="1800" b="0" i="0" u="none" strike="noStrike" cap="none" dirty="0">
                  <a:solidFill>
                    <a:srgbClr val="343434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CO" sz="1800" b="1" i="0" u="none" strike="noStrike" cap="none" dirty="0">
                  <a:solidFill>
                    <a:srgbClr val="34343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Insumos</a:t>
              </a:r>
              <a:endParaRPr sz="1800" b="1" i="0" u="none" strike="noStrike" cap="none" dirty="0">
                <a:solidFill>
                  <a:srgbClr val="34343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E686E69-5BFD-9F0D-F653-FEF0EAE8ADD0}"/>
              </a:ext>
            </a:extLst>
          </p:cNvPr>
          <p:cNvSpPr txBox="1"/>
          <p:nvPr/>
        </p:nvSpPr>
        <p:spPr>
          <a:xfrm>
            <a:off x="4185106" y="5609481"/>
            <a:ext cx="3471848" cy="650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498D"/>
                </a:solidFill>
                <a:latin typeface="Montserrat" pitchFamily="2" charset="0"/>
              </a:rPr>
              <a:t>Resolución Cuotas Globales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A4D86793-46FA-4AD0-D08D-DF3A5565EFD7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9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933D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D711E14-BC59-8DE1-927C-3385F1397C9E}"/>
              </a:ext>
            </a:extLst>
          </p:cNvPr>
          <p:cNvSpPr/>
          <p:nvPr/>
        </p:nvSpPr>
        <p:spPr>
          <a:xfrm rot="16200000">
            <a:off x="9038072" y="2380853"/>
            <a:ext cx="615511" cy="4644742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34DF63-BB8A-7B33-FA85-7B1706B2A92B}"/>
              </a:ext>
            </a:extLst>
          </p:cNvPr>
          <p:cNvSpPr txBox="1"/>
          <p:nvPr/>
        </p:nvSpPr>
        <p:spPr>
          <a:xfrm>
            <a:off x="7105958" y="4458956"/>
            <a:ext cx="474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Reunión Ordinaria del CEP 26 de Agosto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Reunión Extraordinaria del CEP 21 de Octubre</a:t>
            </a:r>
            <a:endParaRPr lang="es-ES" sz="1400" b="0" dirty="0">
              <a:effectLst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042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1B9DC08-B015-9411-0571-F34FC6EAB352}"/>
              </a:ext>
            </a:extLst>
          </p:cNvPr>
          <p:cNvSpPr txBox="1"/>
          <p:nvPr/>
        </p:nvSpPr>
        <p:spPr>
          <a:xfrm>
            <a:off x="782749" y="326391"/>
            <a:ext cx="90375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0498D"/>
                </a:solidFill>
                <a:latin typeface="Montserrat Black" pitchFamily="2" charset="0"/>
              </a:rPr>
              <a:t>Servicio de inspección, vigilancia y control </a:t>
            </a:r>
          </a:p>
          <a:p>
            <a:r>
              <a:rPr lang="es-ES" sz="4400" dirty="0">
                <a:solidFill>
                  <a:srgbClr val="00498D"/>
                </a:solidFill>
                <a:latin typeface="Montserrat Black" pitchFamily="2" charset="0"/>
              </a:rPr>
              <a:t>A la pesca y la acuicultura</a:t>
            </a:r>
          </a:p>
        </p:txBody>
      </p:sp>
      <p:pic>
        <p:nvPicPr>
          <p:cNvPr id="2" name="Google Shape;701;p34">
            <a:extLst>
              <a:ext uri="{FF2B5EF4-FFF2-40B4-BE49-F238E27FC236}">
                <a16:creationId xmlns:a16="http://schemas.microsoft.com/office/drawing/2014/main" id="{F47AF488-6998-E5EA-0E96-1C419ABC9B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083" y="2658874"/>
            <a:ext cx="5247037" cy="3611297"/>
          </a:xfrm>
          <a:prstGeom prst="rect">
            <a:avLst/>
          </a:prstGeom>
          <a:solidFill>
            <a:srgbClr val="FFFFFF"/>
          </a:solidFill>
          <a:ln w="381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F259A03-A2B2-B181-18C2-1E0BED5FC3BB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9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93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19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1B9DC08-B015-9411-0571-F34FC6EAB352}"/>
              </a:ext>
            </a:extLst>
          </p:cNvPr>
          <p:cNvSpPr txBox="1"/>
          <p:nvPr/>
        </p:nvSpPr>
        <p:spPr>
          <a:xfrm>
            <a:off x="782749" y="326391"/>
            <a:ext cx="8056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00498D"/>
                </a:solidFill>
                <a:latin typeface="Montserrat Black" pitchFamily="2" charset="0"/>
              </a:rPr>
              <a:t>Actividades de Sensibilización para el aprovechamiento sostenible del recurso pesquero </a:t>
            </a:r>
          </a:p>
        </p:txBody>
      </p:sp>
      <p:pic>
        <p:nvPicPr>
          <p:cNvPr id="4" name="Google Shape;707;p35">
            <a:extLst>
              <a:ext uri="{FF2B5EF4-FFF2-40B4-BE49-F238E27FC236}">
                <a16:creationId xmlns:a16="http://schemas.microsoft.com/office/drawing/2014/main" id="{C46BE3DF-2BCD-9338-F56F-A191E624F8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7654" y="2153611"/>
            <a:ext cx="3729394" cy="279879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Google Shape;708;p35" descr="C:\Users\User\Downloads\IMG-9644.jpg">
            <a:extLst>
              <a:ext uri="{FF2B5EF4-FFF2-40B4-BE49-F238E27FC236}">
                <a16:creationId xmlns:a16="http://schemas.microsoft.com/office/drawing/2014/main" id="{78C00823-1769-FE2E-80AA-A58F59DBA7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771629" y="2339397"/>
            <a:ext cx="2798793" cy="240875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Google Shape;710;p35">
            <a:extLst>
              <a:ext uri="{FF2B5EF4-FFF2-40B4-BE49-F238E27FC236}">
                <a16:creationId xmlns:a16="http://schemas.microsoft.com/office/drawing/2014/main" id="{9B03E9A8-4BB0-9934-86E2-5C83AD29733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988" y="2153611"/>
            <a:ext cx="3719411" cy="27895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B0E4FC9-3002-2965-A33F-DBE9AC00EA46}"/>
              </a:ext>
            </a:extLst>
          </p:cNvPr>
          <p:cNvSpPr txBox="1"/>
          <p:nvPr/>
        </p:nvSpPr>
        <p:spPr>
          <a:xfrm>
            <a:off x="1475926" y="5575575"/>
            <a:ext cx="246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498D"/>
                </a:solidFill>
                <a:latin typeface="Montserrat" pitchFamily="2" charset="0"/>
              </a:rPr>
              <a:t>Pescadores y </a:t>
            </a:r>
            <a:r>
              <a:rPr lang="es-CO" b="1" dirty="0" err="1">
                <a:solidFill>
                  <a:srgbClr val="00498D"/>
                </a:solidFill>
                <a:latin typeface="Montserrat" pitchFamily="2" charset="0"/>
              </a:rPr>
              <a:t>Piangüeras</a:t>
            </a:r>
            <a:endParaRPr lang="es-CO" b="1" dirty="0">
              <a:solidFill>
                <a:srgbClr val="00498D"/>
              </a:solidFill>
              <a:latin typeface="Montserrat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9DCD19-0DF2-4252-0E9B-E80D93A62E62}"/>
              </a:ext>
            </a:extLst>
          </p:cNvPr>
          <p:cNvSpPr txBox="1"/>
          <p:nvPr/>
        </p:nvSpPr>
        <p:spPr>
          <a:xfrm>
            <a:off x="4366539" y="5715918"/>
            <a:ext cx="246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498D"/>
                </a:solidFill>
                <a:latin typeface="Montserrat" pitchFamily="2" charset="0"/>
              </a:rPr>
              <a:t>Comercializador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2390F35-D449-7D46-5F72-B62B057A2481}"/>
              </a:ext>
            </a:extLst>
          </p:cNvPr>
          <p:cNvSpPr txBox="1"/>
          <p:nvPr/>
        </p:nvSpPr>
        <p:spPr>
          <a:xfrm>
            <a:off x="7436758" y="5582037"/>
            <a:ext cx="207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498D"/>
                </a:solidFill>
                <a:latin typeface="Montserrat" pitchFamily="2" charset="0"/>
              </a:rPr>
              <a:t>Población objetivo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8E56389-A420-365C-076D-F8DE9C7D655E}"/>
              </a:ext>
            </a:extLst>
          </p:cNvPr>
          <p:cNvSpPr/>
          <p:nvPr/>
        </p:nvSpPr>
        <p:spPr>
          <a:xfrm>
            <a:off x="4073475" y="5657582"/>
            <a:ext cx="115576" cy="505212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419670F-4402-0896-DF87-BD81A7FDF8FC}"/>
              </a:ext>
            </a:extLst>
          </p:cNvPr>
          <p:cNvSpPr/>
          <p:nvPr/>
        </p:nvSpPr>
        <p:spPr>
          <a:xfrm rot="5400000">
            <a:off x="4073475" y="5647978"/>
            <a:ext cx="115576" cy="505212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A8536F5-B4AC-9715-A4FE-877E627A813C}"/>
              </a:ext>
            </a:extLst>
          </p:cNvPr>
          <p:cNvSpPr/>
          <p:nvPr/>
        </p:nvSpPr>
        <p:spPr>
          <a:xfrm rot="5400000" flipH="1">
            <a:off x="7192175" y="5523246"/>
            <a:ext cx="103222" cy="505212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C44FA1B-EC00-7B7A-0532-A3BD21FEA096}"/>
              </a:ext>
            </a:extLst>
          </p:cNvPr>
          <p:cNvSpPr/>
          <p:nvPr/>
        </p:nvSpPr>
        <p:spPr>
          <a:xfrm rot="5400000" flipH="1">
            <a:off x="7192175" y="5731852"/>
            <a:ext cx="103222" cy="505212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E6D69C3-1A44-45DC-E80F-0D782EC569D4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9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93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16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726;p36">
            <a:extLst>
              <a:ext uri="{FF2B5EF4-FFF2-40B4-BE49-F238E27FC236}">
                <a16:creationId xmlns:a16="http://schemas.microsoft.com/office/drawing/2014/main" id="{35292B42-F576-AC77-ED03-EE82031ABE10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09046" y="925286"/>
            <a:ext cx="10022596" cy="56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33EDEEB0-5C65-C753-2B53-F63B797A536D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9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933D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53AEBC4-FBA6-94EF-C6E5-77ADD0A736E1}"/>
              </a:ext>
            </a:extLst>
          </p:cNvPr>
          <p:cNvSpPr/>
          <p:nvPr/>
        </p:nvSpPr>
        <p:spPr>
          <a:xfrm>
            <a:off x="509046" y="827314"/>
            <a:ext cx="3213868" cy="674915"/>
          </a:xfrm>
          <a:prstGeom prst="rect">
            <a:avLst/>
          </a:prstGeom>
          <a:solidFill>
            <a:srgbClr val="F8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C514891-7E37-31E8-FDAE-CFEAAB150F86}"/>
              </a:ext>
            </a:extLst>
          </p:cNvPr>
          <p:cNvSpPr/>
          <p:nvPr/>
        </p:nvSpPr>
        <p:spPr>
          <a:xfrm>
            <a:off x="509045" y="6476998"/>
            <a:ext cx="10022595" cy="272145"/>
          </a:xfrm>
          <a:prstGeom prst="rect">
            <a:avLst/>
          </a:prstGeom>
          <a:solidFill>
            <a:srgbClr val="F8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3EF4250-3FCC-F353-30A7-9C55D14BCC5C}"/>
              </a:ext>
            </a:extLst>
          </p:cNvPr>
          <p:cNvSpPr/>
          <p:nvPr/>
        </p:nvSpPr>
        <p:spPr>
          <a:xfrm>
            <a:off x="9535886" y="5863303"/>
            <a:ext cx="881742" cy="674915"/>
          </a:xfrm>
          <a:prstGeom prst="rect">
            <a:avLst/>
          </a:prstGeom>
          <a:solidFill>
            <a:srgbClr val="F8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3379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0176C44-E077-CEC2-E4C2-B020447096CE}"/>
              </a:ext>
            </a:extLst>
          </p:cNvPr>
          <p:cNvSpPr txBox="1"/>
          <p:nvPr/>
        </p:nvSpPr>
        <p:spPr>
          <a:xfrm>
            <a:off x="782749" y="326391"/>
            <a:ext cx="8491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4000" b="1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Qué hemos hecho frente a las necesidades de los usuarios </a:t>
            </a:r>
            <a:endParaRPr lang="es-ES" sz="4000" b="0" dirty="0">
              <a:solidFill>
                <a:srgbClr val="00498D"/>
              </a:solidFill>
              <a:effectLst/>
              <a:latin typeface="Montserrat Black" pitchFamily="2" charset="0"/>
            </a:endParaRPr>
          </a:p>
        </p:txBody>
      </p:sp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id="{06F5BA2B-8617-7205-7ADF-11525EC114A5}"/>
              </a:ext>
            </a:extLst>
          </p:cNvPr>
          <p:cNvSpPr/>
          <p:nvPr/>
        </p:nvSpPr>
        <p:spPr>
          <a:xfrm rot="10800000">
            <a:off x="2507116" y="2264940"/>
            <a:ext cx="3345052" cy="360246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id="{F9F31A7F-E018-5037-918A-2CCE0B70B753}"/>
              </a:ext>
            </a:extLst>
          </p:cNvPr>
          <p:cNvSpPr/>
          <p:nvPr/>
        </p:nvSpPr>
        <p:spPr>
          <a:xfrm rot="10800000">
            <a:off x="6250369" y="2264940"/>
            <a:ext cx="3345052" cy="360246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3DC5208-C468-CFB6-87E5-2A83392F99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21" y="1972109"/>
            <a:ext cx="479039" cy="454721"/>
          </a:xfrm>
          <a:prstGeom prst="rect">
            <a:avLst/>
          </a:prstGeom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4660990-CC40-1069-9850-0988989055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75" y="1972108"/>
            <a:ext cx="479039" cy="454721"/>
          </a:xfrm>
          <a:prstGeom prst="rect">
            <a:avLst/>
          </a:prstGeom>
          <a:effectLst/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DE8B182-C983-16FE-0D6D-DD98AFA53610}"/>
              </a:ext>
            </a:extLst>
          </p:cNvPr>
          <p:cNvSpPr txBox="1"/>
          <p:nvPr/>
        </p:nvSpPr>
        <p:spPr>
          <a:xfrm>
            <a:off x="2870417" y="4355370"/>
            <a:ext cx="2736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de ordenación pesquera en el territorio nacional.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1D818E6-D4B6-F477-136D-5B33FFF54F26}"/>
              </a:ext>
            </a:extLst>
          </p:cNvPr>
          <p:cNvSpPr txBox="1"/>
          <p:nvPr/>
        </p:nvSpPr>
        <p:spPr>
          <a:xfrm>
            <a:off x="6485672" y="2796342"/>
            <a:ext cx="28999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Más de</a:t>
            </a:r>
          </a:p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</a:p>
          <a:p>
            <a:pPr algn="ctr"/>
            <a:endParaRPr lang="es-ES" sz="1600" dirty="0">
              <a:solidFill>
                <a:srgbClr val="000000"/>
              </a:solidFill>
              <a:latin typeface="Montserrat" pitchFamily="2" charset="0"/>
            </a:endParaRPr>
          </a:p>
          <a:p>
            <a:pPr algn="ctr"/>
            <a:endParaRPr lang="es-ES" sz="16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algn="ctr"/>
            <a:endParaRPr lang="es-ES" sz="1600" dirty="0">
              <a:solidFill>
                <a:srgbClr val="000000"/>
              </a:solidFill>
              <a:latin typeface="Montserrat" pitchFamily="2" charset="0"/>
            </a:endParaRPr>
          </a:p>
          <a:p>
            <a:pPr algn="ctr"/>
            <a:endParaRPr lang="es-ES" sz="1600" dirty="0">
              <a:solidFill>
                <a:srgbClr val="000000"/>
              </a:solidFill>
              <a:latin typeface="Montserrat" pitchFamily="2" charset="0"/>
            </a:endParaRPr>
          </a:p>
          <a:p>
            <a:pPr algn="ctr"/>
            <a:endParaRPr lang="es-ES" sz="16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firmaron acuerdos suscritos para la comercialización directa de sus productos.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87F0CB1-C9B7-F206-F17E-BC6BE74F9D12}"/>
              </a:ext>
            </a:extLst>
          </p:cNvPr>
          <p:cNvSpPr txBox="1"/>
          <p:nvPr/>
        </p:nvSpPr>
        <p:spPr>
          <a:xfrm>
            <a:off x="3080584" y="3278152"/>
            <a:ext cx="2316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i="0" u="none" strike="noStrike" dirty="0">
                <a:solidFill>
                  <a:srgbClr val="00498D"/>
                </a:solidFill>
                <a:effectLst/>
                <a:latin typeface="Montserrat" pitchFamily="2" charset="0"/>
              </a:rPr>
              <a:t>38 procesos </a:t>
            </a:r>
            <a:endParaRPr lang="es-CO" sz="320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5474D3A-D4B2-1382-92C5-FAA9AB8C0306}"/>
              </a:ext>
            </a:extLst>
          </p:cNvPr>
          <p:cNvSpPr txBox="1"/>
          <p:nvPr/>
        </p:nvSpPr>
        <p:spPr>
          <a:xfrm>
            <a:off x="6596799" y="3169294"/>
            <a:ext cx="26776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dirty="0">
                <a:solidFill>
                  <a:srgbClr val="00498E"/>
                </a:solidFill>
                <a:effectLst/>
                <a:latin typeface="Montserrat" pitchFamily="2" charset="0"/>
              </a:rPr>
              <a:t>40 mil pescadores</a:t>
            </a:r>
          </a:p>
          <a:p>
            <a:pPr algn="ctr"/>
            <a:r>
              <a:rPr lang="es-ES" sz="2400" b="1" dirty="0">
                <a:solidFill>
                  <a:srgbClr val="00498E"/>
                </a:solidFill>
                <a:latin typeface="Montserrat" pitchFamily="2" charset="0"/>
              </a:rPr>
              <a:t>y acuicultores</a:t>
            </a:r>
            <a:r>
              <a:rPr lang="es-ES" sz="3200" b="1" i="0" u="none" strike="noStrike" dirty="0">
                <a:solidFill>
                  <a:srgbClr val="00498E"/>
                </a:solidFill>
                <a:effectLst/>
                <a:latin typeface="Montserrat" pitchFamily="2" charset="0"/>
              </a:rPr>
              <a:t> 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854161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3"/>
            <a:ext cx="12192000" cy="6858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10AAF33-0D8B-EB6D-3104-C8C977C2A273}"/>
              </a:ext>
            </a:extLst>
          </p:cNvPr>
          <p:cNvSpPr txBox="1"/>
          <p:nvPr/>
        </p:nvSpPr>
        <p:spPr>
          <a:xfrm>
            <a:off x="782749" y="326391"/>
            <a:ext cx="8975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1488E"/>
                </a:solidFill>
                <a:latin typeface="Montserrat Black" pitchFamily="2" charset="0"/>
              </a:rPr>
              <a:t>Operativos de inspección y vigilancia realizados noviembre 01 de 2021 a octubre 31 2022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45A98F-D313-A031-EA70-D7D2DF0B2161}"/>
              </a:ext>
            </a:extLst>
          </p:cNvPr>
          <p:cNvSpPr txBox="1"/>
          <p:nvPr/>
        </p:nvSpPr>
        <p:spPr>
          <a:xfrm>
            <a:off x="1727715" y="4844824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626</a:t>
            </a:r>
            <a:endParaRPr lang="es-CO" sz="24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18B6C7-EE63-7A36-1D8B-62D1E9FCC522}"/>
              </a:ext>
            </a:extLst>
          </p:cNvPr>
          <p:cNvSpPr txBox="1"/>
          <p:nvPr/>
        </p:nvSpPr>
        <p:spPr>
          <a:xfrm>
            <a:off x="2938846" y="4844824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529</a:t>
            </a:r>
            <a:endParaRPr lang="es-CO" sz="2400" dirty="0">
              <a:solidFill>
                <a:srgbClr val="00B0F0"/>
              </a:solidFill>
              <a:latin typeface="Montserrat Black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6A09DD-716A-6AB7-4EEB-622768B8FD1E}"/>
              </a:ext>
            </a:extLst>
          </p:cNvPr>
          <p:cNvSpPr txBox="1"/>
          <p:nvPr/>
        </p:nvSpPr>
        <p:spPr>
          <a:xfrm>
            <a:off x="4207127" y="4844824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Montserrat Black" pitchFamily="2" charset="0"/>
              </a:rPr>
              <a:t>1130</a:t>
            </a:r>
            <a:endParaRPr lang="es-CO" sz="2400" dirty="0">
              <a:solidFill>
                <a:schemeClr val="accent6">
                  <a:lumMod val="75000"/>
                </a:schemeClr>
              </a:solidFill>
              <a:latin typeface="Montserrat Black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DD65F3E-5DD7-248D-9D1B-427C411929CD}"/>
              </a:ext>
            </a:extLst>
          </p:cNvPr>
          <p:cNvSpPr txBox="1"/>
          <p:nvPr/>
        </p:nvSpPr>
        <p:spPr>
          <a:xfrm>
            <a:off x="5465883" y="4844824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serrat Black" pitchFamily="2" charset="0"/>
              </a:rPr>
              <a:t>924</a:t>
            </a:r>
            <a:endParaRPr lang="es-CO" sz="2400" dirty="0">
              <a:solidFill>
                <a:schemeClr val="accent1">
                  <a:lumMod val="60000"/>
                  <a:lumOff val="40000"/>
                </a:schemeClr>
              </a:solidFill>
              <a:latin typeface="Montserrat Black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0BB801D-3B93-7643-25B5-292C507F85C5}"/>
              </a:ext>
            </a:extLst>
          </p:cNvPr>
          <p:cNvSpPr txBox="1"/>
          <p:nvPr/>
        </p:nvSpPr>
        <p:spPr>
          <a:xfrm>
            <a:off x="6638914" y="4844824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B670"/>
                </a:solidFill>
                <a:effectLst/>
                <a:latin typeface="Montserrat Black" pitchFamily="2" charset="0"/>
              </a:rPr>
              <a:t>966</a:t>
            </a:r>
            <a:endParaRPr lang="es-CO" sz="2400" dirty="0">
              <a:solidFill>
                <a:srgbClr val="00B670"/>
              </a:solidFill>
              <a:latin typeface="Montserrat Black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6B53D28-9D1D-FC51-F1BE-AFFEF9E72BD1}"/>
              </a:ext>
            </a:extLst>
          </p:cNvPr>
          <p:cNvSpPr txBox="1"/>
          <p:nvPr/>
        </p:nvSpPr>
        <p:spPr>
          <a:xfrm>
            <a:off x="7840520" y="4844824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7030A0"/>
                </a:solidFill>
                <a:effectLst/>
                <a:latin typeface="Montserrat Black" pitchFamily="2" charset="0"/>
              </a:rPr>
              <a:t>851</a:t>
            </a:r>
            <a:endParaRPr lang="es-CO" sz="2400" dirty="0">
              <a:solidFill>
                <a:srgbClr val="7030A0"/>
              </a:solidFill>
              <a:latin typeface="Montserrat Black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F0A037-9BF9-49C8-9D12-8B51FF574CC0}"/>
              </a:ext>
            </a:extLst>
          </p:cNvPr>
          <p:cNvSpPr txBox="1"/>
          <p:nvPr/>
        </p:nvSpPr>
        <p:spPr>
          <a:xfrm>
            <a:off x="9117599" y="4844824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FFB600"/>
                </a:solidFill>
                <a:effectLst/>
                <a:latin typeface="Montserrat Black" pitchFamily="2" charset="0"/>
              </a:rPr>
              <a:t>370</a:t>
            </a:r>
            <a:endParaRPr lang="es-CO" sz="2400" dirty="0">
              <a:solidFill>
                <a:srgbClr val="FFB600"/>
              </a:solidFill>
              <a:latin typeface="Montserrat Black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BE8435-7477-68DD-A771-996145D016AE}"/>
              </a:ext>
            </a:extLst>
          </p:cNvPr>
          <p:cNvSpPr txBox="1"/>
          <p:nvPr/>
        </p:nvSpPr>
        <p:spPr>
          <a:xfrm>
            <a:off x="1637791" y="5280051"/>
            <a:ext cx="1549913" cy="25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Sede central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CBC7741-DB02-50AC-417D-1DD49A73A99D}"/>
              </a:ext>
            </a:extLst>
          </p:cNvPr>
          <p:cNvSpPr txBox="1"/>
          <p:nvPr/>
        </p:nvSpPr>
        <p:spPr>
          <a:xfrm>
            <a:off x="2848922" y="5280051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Regional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Bogotá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09139B1-2655-A348-7652-7B94C29B9568}"/>
              </a:ext>
            </a:extLst>
          </p:cNvPr>
          <p:cNvSpPr txBox="1"/>
          <p:nvPr/>
        </p:nvSpPr>
        <p:spPr>
          <a:xfrm>
            <a:off x="4117203" y="5280051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Regional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Barranquilla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94CDEAC-2486-7017-DDE3-A5DF8F029CA0}"/>
              </a:ext>
            </a:extLst>
          </p:cNvPr>
          <p:cNvSpPr txBox="1"/>
          <p:nvPr/>
        </p:nvSpPr>
        <p:spPr>
          <a:xfrm>
            <a:off x="5375959" y="5280051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Regional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Cali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51900F0-1C4B-D192-5E45-BC096CDC619F}"/>
              </a:ext>
            </a:extLst>
          </p:cNvPr>
          <p:cNvSpPr txBox="1"/>
          <p:nvPr/>
        </p:nvSpPr>
        <p:spPr>
          <a:xfrm>
            <a:off x="6522491" y="5280051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Regional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Medellín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F3AEDC8-8951-8F6A-B9A5-10FB50619AFB}"/>
              </a:ext>
            </a:extLst>
          </p:cNvPr>
          <p:cNvSpPr txBox="1"/>
          <p:nvPr/>
        </p:nvSpPr>
        <p:spPr>
          <a:xfrm>
            <a:off x="7724097" y="5280051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Regional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Villavicencio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DBEAFE0-ADED-6293-8ECD-A105850C5F6F}"/>
              </a:ext>
            </a:extLst>
          </p:cNvPr>
          <p:cNvSpPr txBox="1"/>
          <p:nvPr/>
        </p:nvSpPr>
        <p:spPr>
          <a:xfrm>
            <a:off x="9030615" y="5280051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Regional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Barrancabermeja</a:t>
            </a:r>
          </a:p>
        </p:txBody>
      </p:sp>
      <p:sp>
        <p:nvSpPr>
          <p:cNvPr id="30" name="Rectángulo: esquinas superiores redondeadas 29">
            <a:extLst>
              <a:ext uri="{FF2B5EF4-FFF2-40B4-BE49-F238E27FC236}">
                <a16:creationId xmlns:a16="http://schemas.microsoft.com/office/drawing/2014/main" id="{B9E666BE-9036-339D-33A2-8CD560381D86}"/>
              </a:ext>
            </a:extLst>
          </p:cNvPr>
          <p:cNvSpPr/>
          <p:nvPr/>
        </p:nvSpPr>
        <p:spPr>
          <a:xfrm>
            <a:off x="2201605" y="2139263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Rectángulo: esquinas superiores redondeadas 30">
            <a:extLst>
              <a:ext uri="{FF2B5EF4-FFF2-40B4-BE49-F238E27FC236}">
                <a16:creationId xmlns:a16="http://schemas.microsoft.com/office/drawing/2014/main" id="{8E9D5096-F433-3FEB-536F-833E6120B466}"/>
              </a:ext>
            </a:extLst>
          </p:cNvPr>
          <p:cNvSpPr/>
          <p:nvPr/>
        </p:nvSpPr>
        <p:spPr>
          <a:xfrm>
            <a:off x="2210397" y="3238500"/>
            <a:ext cx="359455" cy="1606324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26</a:t>
            </a:r>
          </a:p>
        </p:txBody>
      </p:sp>
      <p:sp>
        <p:nvSpPr>
          <p:cNvPr id="32" name="Rectángulo: esquinas superiores redondeadas 31">
            <a:extLst>
              <a:ext uri="{FF2B5EF4-FFF2-40B4-BE49-F238E27FC236}">
                <a16:creationId xmlns:a16="http://schemas.microsoft.com/office/drawing/2014/main" id="{1BCA26DE-9A0A-202B-DC86-706205C15487}"/>
              </a:ext>
            </a:extLst>
          </p:cNvPr>
          <p:cNvSpPr/>
          <p:nvPr/>
        </p:nvSpPr>
        <p:spPr>
          <a:xfrm>
            <a:off x="3433150" y="2139263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5F14A119-4362-840E-ED0D-8F1C7D8CC4F5}"/>
              </a:ext>
            </a:extLst>
          </p:cNvPr>
          <p:cNvSpPr/>
          <p:nvPr/>
        </p:nvSpPr>
        <p:spPr>
          <a:xfrm>
            <a:off x="3441943" y="3467100"/>
            <a:ext cx="347818" cy="1377724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23</a:t>
            </a:r>
          </a:p>
        </p:txBody>
      </p:sp>
      <p:sp>
        <p:nvSpPr>
          <p:cNvPr id="34" name="Rectángulo: esquinas superiores redondeadas 33">
            <a:extLst>
              <a:ext uri="{FF2B5EF4-FFF2-40B4-BE49-F238E27FC236}">
                <a16:creationId xmlns:a16="http://schemas.microsoft.com/office/drawing/2014/main" id="{45B30D44-8AEA-ADC5-0FC4-5B08F6259E46}"/>
              </a:ext>
            </a:extLst>
          </p:cNvPr>
          <p:cNvSpPr/>
          <p:nvPr/>
        </p:nvSpPr>
        <p:spPr>
          <a:xfrm>
            <a:off x="4669115" y="2139263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Rectángulo: esquinas superiores redondeadas 34">
            <a:extLst>
              <a:ext uri="{FF2B5EF4-FFF2-40B4-BE49-F238E27FC236}">
                <a16:creationId xmlns:a16="http://schemas.microsoft.com/office/drawing/2014/main" id="{161EF64F-1AA7-72B8-2282-6F9559E1B844}"/>
              </a:ext>
            </a:extLst>
          </p:cNvPr>
          <p:cNvSpPr/>
          <p:nvPr/>
        </p:nvSpPr>
        <p:spPr>
          <a:xfrm>
            <a:off x="4677907" y="2328736"/>
            <a:ext cx="360959" cy="2516088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14</a:t>
            </a:r>
          </a:p>
        </p:txBody>
      </p:sp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id="{348D437C-49D7-47C0-1AD0-FB56E43334CF}"/>
              </a:ext>
            </a:extLst>
          </p:cNvPr>
          <p:cNvSpPr/>
          <p:nvPr/>
        </p:nvSpPr>
        <p:spPr>
          <a:xfrm>
            <a:off x="5922959" y="2139263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: esquinas superiores redondeadas 36">
            <a:extLst>
              <a:ext uri="{FF2B5EF4-FFF2-40B4-BE49-F238E27FC236}">
                <a16:creationId xmlns:a16="http://schemas.microsoft.com/office/drawing/2014/main" id="{07DF140A-1888-6F99-8438-5CDC6A6FAECE}"/>
              </a:ext>
            </a:extLst>
          </p:cNvPr>
          <p:cNvSpPr/>
          <p:nvPr/>
        </p:nvSpPr>
        <p:spPr>
          <a:xfrm>
            <a:off x="5931751" y="2737076"/>
            <a:ext cx="394513" cy="2107748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12</a:t>
            </a:r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id="{D9AB6D2D-E76D-2E35-B9AC-2739B7BC4EF2}"/>
              </a:ext>
            </a:extLst>
          </p:cNvPr>
          <p:cNvSpPr/>
          <p:nvPr/>
        </p:nvSpPr>
        <p:spPr>
          <a:xfrm>
            <a:off x="7116404" y="2139263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: esquinas superiores redondeadas 38">
            <a:extLst>
              <a:ext uri="{FF2B5EF4-FFF2-40B4-BE49-F238E27FC236}">
                <a16:creationId xmlns:a16="http://schemas.microsoft.com/office/drawing/2014/main" id="{D4158948-3A8F-ECE3-D8B7-45C7FD7A79A8}"/>
              </a:ext>
            </a:extLst>
          </p:cNvPr>
          <p:cNvSpPr/>
          <p:nvPr/>
        </p:nvSpPr>
        <p:spPr>
          <a:xfrm>
            <a:off x="7125196" y="2546350"/>
            <a:ext cx="365591" cy="2298474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5</a:t>
            </a:r>
          </a:p>
        </p:txBody>
      </p:sp>
      <p:sp>
        <p:nvSpPr>
          <p:cNvPr id="40" name="Rectángulo: esquinas superiores redondeadas 39">
            <a:extLst>
              <a:ext uri="{FF2B5EF4-FFF2-40B4-BE49-F238E27FC236}">
                <a16:creationId xmlns:a16="http://schemas.microsoft.com/office/drawing/2014/main" id="{A4CE4A87-BA3A-FB5B-5CB9-BC71CB7E2D0B}"/>
              </a:ext>
            </a:extLst>
          </p:cNvPr>
          <p:cNvSpPr/>
          <p:nvPr/>
        </p:nvSpPr>
        <p:spPr>
          <a:xfrm>
            <a:off x="8358714" y="2139263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: esquinas superiores redondeadas 40">
            <a:extLst>
              <a:ext uri="{FF2B5EF4-FFF2-40B4-BE49-F238E27FC236}">
                <a16:creationId xmlns:a16="http://schemas.microsoft.com/office/drawing/2014/main" id="{EDA616EC-8E99-E9FC-3A36-8CDBAD33D9A1}"/>
              </a:ext>
            </a:extLst>
          </p:cNvPr>
          <p:cNvSpPr/>
          <p:nvPr/>
        </p:nvSpPr>
        <p:spPr>
          <a:xfrm>
            <a:off x="8367506" y="2871470"/>
            <a:ext cx="370841" cy="1973354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34</a:t>
            </a:r>
          </a:p>
        </p:txBody>
      </p:sp>
      <p:sp>
        <p:nvSpPr>
          <p:cNvPr id="42" name="Rectángulo: esquinas superiores redondeadas 41">
            <a:extLst>
              <a:ext uri="{FF2B5EF4-FFF2-40B4-BE49-F238E27FC236}">
                <a16:creationId xmlns:a16="http://schemas.microsoft.com/office/drawing/2014/main" id="{E8922EBA-7A22-8F69-B480-5D2C5BCDFBDC}"/>
              </a:ext>
            </a:extLst>
          </p:cNvPr>
          <p:cNvSpPr/>
          <p:nvPr/>
        </p:nvSpPr>
        <p:spPr>
          <a:xfrm>
            <a:off x="9613648" y="2139263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Rectángulo: esquinas superiores redondeadas 42">
            <a:extLst>
              <a:ext uri="{FF2B5EF4-FFF2-40B4-BE49-F238E27FC236}">
                <a16:creationId xmlns:a16="http://schemas.microsoft.com/office/drawing/2014/main" id="{6CE26503-F2D4-3BA9-4291-D4A1F0558381}"/>
              </a:ext>
            </a:extLst>
          </p:cNvPr>
          <p:cNvSpPr/>
          <p:nvPr/>
        </p:nvSpPr>
        <p:spPr>
          <a:xfrm>
            <a:off x="9622440" y="3914774"/>
            <a:ext cx="359163" cy="930049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  <a:latin typeface="Montserrat Medium" pitchFamily="2" charset="0"/>
              </a:rPr>
              <a:t>10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02F2CC20-5B59-FE44-8A94-97A10FE82C05}"/>
              </a:ext>
            </a:extLst>
          </p:cNvPr>
          <p:cNvSpPr txBox="1"/>
          <p:nvPr/>
        </p:nvSpPr>
        <p:spPr>
          <a:xfrm>
            <a:off x="625469" y="4944851"/>
            <a:ext cx="1459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1" dirty="0" err="1">
                <a:solidFill>
                  <a:srgbClr val="00498D"/>
                </a:solidFill>
                <a:latin typeface="Montserrat" pitchFamily="2" charset="0"/>
              </a:rPr>
              <a:t>N°</a:t>
            </a:r>
            <a:r>
              <a:rPr lang="es-CO" sz="1100" b="1" dirty="0">
                <a:solidFill>
                  <a:srgbClr val="00498D"/>
                </a:solidFill>
                <a:latin typeface="Montserrat" pitchFamily="2" charset="0"/>
              </a:rPr>
              <a:t> operativos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97CE294-E7DB-95F9-91F3-4B02E2DFDA8D}"/>
              </a:ext>
            </a:extLst>
          </p:cNvPr>
          <p:cNvSpPr txBox="1"/>
          <p:nvPr/>
        </p:nvSpPr>
        <p:spPr>
          <a:xfrm>
            <a:off x="10278580" y="4844824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Montserrat Black" pitchFamily="2" charset="0"/>
              </a:rPr>
              <a:t>404</a:t>
            </a:r>
            <a:endParaRPr lang="es-CO" sz="2400" dirty="0">
              <a:solidFill>
                <a:schemeClr val="accent2">
                  <a:lumMod val="75000"/>
                </a:schemeClr>
              </a:solidFill>
              <a:latin typeface="Montserrat Black" pitchFamily="2" charset="0"/>
            </a:endParaRPr>
          </a:p>
        </p:txBody>
      </p:sp>
      <p:sp>
        <p:nvSpPr>
          <p:cNvPr id="19" name="Rectángulo: esquinas superiores redondeadas 18">
            <a:extLst>
              <a:ext uri="{FF2B5EF4-FFF2-40B4-BE49-F238E27FC236}">
                <a16:creationId xmlns:a16="http://schemas.microsoft.com/office/drawing/2014/main" id="{3A1D436F-11F5-31B7-7DF0-1462174C0683}"/>
              </a:ext>
            </a:extLst>
          </p:cNvPr>
          <p:cNvSpPr/>
          <p:nvPr/>
        </p:nvSpPr>
        <p:spPr>
          <a:xfrm>
            <a:off x="10774629" y="2139263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superiores redondeadas 19">
            <a:extLst>
              <a:ext uri="{FF2B5EF4-FFF2-40B4-BE49-F238E27FC236}">
                <a16:creationId xmlns:a16="http://schemas.microsoft.com/office/drawing/2014/main" id="{A8E7E376-F101-F6E1-2A75-E1BAE6E9584C}"/>
              </a:ext>
            </a:extLst>
          </p:cNvPr>
          <p:cNvSpPr/>
          <p:nvPr/>
        </p:nvSpPr>
        <p:spPr>
          <a:xfrm>
            <a:off x="10783421" y="3686174"/>
            <a:ext cx="370841" cy="1158649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  <a:latin typeface="Montserrat Medium" pitchFamily="2" charset="0"/>
              </a:rPr>
              <a:t>28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B23A63D-2462-2078-5804-3B2AFCE8BDDE}"/>
              </a:ext>
            </a:extLst>
          </p:cNvPr>
          <p:cNvSpPr txBox="1"/>
          <p:nvPr/>
        </p:nvSpPr>
        <p:spPr>
          <a:xfrm>
            <a:off x="10193615" y="5280051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Regional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Magangué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71BB23A-10B4-5304-2D6F-BDEE76D5C5AB}"/>
              </a:ext>
            </a:extLst>
          </p:cNvPr>
          <p:cNvSpPr/>
          <p:nvPr/>
        </p:nvSpPr>
        <p:spPr>
          <a:xfrm>
            <a:off x="-5289" y="27692"/>
            <a:ext cx="631595" cy="6928701"/>
          </a:xfrm>
          <a:prstGeom prst="rect">
            <a:avLst/>
          </a:prstGeom>
          <a:solidFill>
            <a:srgbClr val="009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93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45A98F-D313-A031-EA70-D7D2DF0B2161}"/>
              </a:ext>
            </a:extLst>
          </p:cNvPr>
          <p:cNvSpPr txBox="1"/>
          <p:nvPr/>
        </p:nvSpPr>
        <p:spPr>
          <a:xfrm>
            <a:off x="3898775" y="4844824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275</a:t>
            </a:r>
            <a:endParaRPr lang="es-CO" sz="24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18B6C7-EE63-7A36-1D8B-62D1E9FCC522}"/>
              </a:ext>
            </a:extLst>
          </p:cNvPr>
          <p:cNvSpPr txBox="1"/>
          <p:nvPr/>
        </p:nvSpPr>
        <p:spPr>
          <a:xfrm>
            <a:off x="5349296" y="4844824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52</a:t>
            </a:r>
            <a:endParaRPr lang="es-CO" sz="2400" dirty="0">
              <a:solidFill>
                <a:srgbClr val="00B0F0"/>
              </a:solidFill>
              <a:latin typeface="Montserrat Black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F0A037-9BF9-49C8-9D12-8B51FF574CC0}"/>
              </a:ext>
            </a:extLst>
          </p:cNvPr>
          <p:cNvSpPr txBox="1"/>
          <p:nvPr/>
        </p:nvSpPr>
        <p:spPr>
          <a:xfrm>
            <a:off x="6902147" y="4844824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FFB600"/>
                </a:solidFill>
                <a:effectLst/>
                <a:latin typeface="Montserrat Black" pitchFamily="2" charset="0"/>
              </a:rPr>
              <a:t>219</a:t>
            </a:r>
            <a:endParaRPr lang="es-CO" sz="2400" dirty="0">
              <a:solidFill>
                <a:srgbClr val="FFB600"/>
              </a:solidFill>
              <a:latin typeface="Montserrat Black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BE8435-7477-68DD-A771-996145D016AE}"/>
              </a:ext>
            </a:extLst>
          </p:cNvPr>
          <p:cNvSpPr txBox="1"/>
          <p:nvPr/>
        </p:nvSpPr>
        <p:spPr>
          <a:xfrm>
            <a:off x="3808851" y="5280051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Total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Expedientes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CBC7741-DB02-50AC-417D-1DD49A73A99D}"/>
              </a:ext>
            </a:extLst>
          </p:cNvPr>
          <p:cNvSpPr txBox="1"/>
          <p:nvPr/>
        </p:nvSpPr>
        <p:spPr>
          <a:xfrm>
            <a:off x="5259372" y="5280051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Expedientes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finalizados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DBEAFE0-ADED-6293-8ECD-A105850C5F6F}"/>
              </a:ext>
            </a:extLst>
          </p:cNvPr>
          <p:cNvSpPr txBox="1"/>
          <p:nvPr/>
        </p:nvSpPr>
        <p:spPr>
          <a:xfrm>
            <a:off x="6815163" y="5280051"/>
            <a:ext cx="1549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Expedientes</a:t>
            </a:r>
          </a:p>
          <a:p>
            <a:pPr algn="ctr"/>
            <a:r>
              <a:rPr lang="es-CO" sz="1100" dirty="0">
                <a:latin typeface="Montserrat Medium" pitchFamily="2" charset="0"/>
              </a:rPr>
              <a:t>en proceso</a:t>
            </a:r>
          </a:p>
        </p:txBody>
      </p:sp>
      <p:sp>
        <p:nvSpPr>
          <p:cNvPr id="30" name="Rectángulo: esquinas superiores redondeadas 29">
            <a:extLst>
              <a:ext uri="{FF2B5EF4-FFF2-40B4-BE49-F238E27FC236}">
                <a16:creationId xmlns:a16="http://schemas.microsoft.com/office/drawing/2014/main" id="{B9E666BE-9036-339D-33A2-8CD560381D86}"/>
              </a:ext>
            </a:extLst>
          </p:cNvPr>
          <p:cNvSpPr/>
          <p:nvPr/>
        </p:nvSpPr>
        <p:spPr>
          <a:xfrm>
            <a:off x="4372665" y="2139263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Rectángulo: esquinas superiores redondeadas 30">
            <a:extLst>
              <a:ext uri="{FF2B5EF4-FFF2-40B4-BE49-F238E27FC236}">
                <a16:creationId xmlns:a16="http://schemas.microsoft.com/office/drawing/2014/main" id="{8E9D5096-F433-3FEB-536F-833E6120B466}"/>
              </a:ext>
            </a:extLst>
          </p:cNvPr>
          <p:cNvSpPr/>
          <p:nvPr/>
        </p:nvSpPr>
        <p:spPr>
          <a:xfrm>
            <a:off x="4369779" y="2743200"/>
            <a:ext cx="371133" cy="2101624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latin typeface="Montserrat Medium" pitchFamily="2" charset="0"/>
            </a:endParaRPr>
          </a:p>
        </p:txBody>
      </p:sp>
      <p:sp>
        <p:nvSpPr>
          <p:cNvPr id="32" name="Rectángulo: esquinas superiores redondeadas 31">
            <a:extLst>
              <a:ext uri="{FF2B5EF4-FFF2-40B4-BE49-F238E27FC236}">
                <a16:creationId xmlns:a16="http://schemas.microsoft.com/office/drawing/2014/main" id="{1BCA26DE-9A0A-202B-DC86-706205C15487}"/>
              </a:ext>
            </a:extLst>
          </p:cNvPr>
          <p:cNvSpPr/>
          <p:nvPr/>
        </p:nvSpPr>
        <p:spPr>
          <a:xfrm>
            <a:off x="5843600" y="2139263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5F14A119-4362-840E-ED0D-8F1C7D8CC4F5}"/>
              </a:ext>
            </a:extLst>
          </p:cNvPr>
          <p:cNvSpPr/>
          <p:nvPr/>
        </p:nvSpPr>
        <p:spPr>
          <a:xfrm>
            <a:off x="5840714" y="4132988"/>
            <a:ext cx="359497" cy="711835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latin typeface="Montserrat Medium" pitchFamily="2" charset="0"/>
            </a:endParaRPr>
          </a:p>
        </p:txBody>
      </p:sp>
      <p:sp>
        <p:nvSpPr>
          <p:cNvPr id="42" name="Rectángulo: esquinas superiores redondeadas 41">
            <a:extLst>
              <a:ext uri="{FF2B5EF4-FFF2-40B4-BE49-F238E27FC236}">
                <a16:creationId xmlns:a16="http://schemas.microsoft.com/office/drawing/2014/main" id="{E8922EBA-7A22-8F69-B480-5D2C5BCDFBDC}"/>
              </a:ext>
            </a:extLst>
          </p:cNvPr>
          <p:cNvSpPr/>
          <p:nvPr/>
        </p:nvSpPr>
        <p:spPr>
          <a:xfrm>
            <a:off x="7398196" y="2139263"/>
            <a:ext cx="370841" cy="2705561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Rectángulo: esquinas superiores redondeadas 42">
            <a:extLst>
              <a:ext uri="{FF2B5EF4-FFF2-40B4-BE49-F238E27FC236}">
                <a16:creationId xmlns:a16="http://schemas.microsoft.com/office/drawing/2014/main" id="{6CE26503-F2D4-3BA9-4291-D4A1F0558381}"/>
              </a:ext>
            </a:extLst>
          </p:cNvPr>
          <p:cNvSpPr/>
          <p:nvPr/>
        </p:nvSpPr>
        <p:spPr>
          <a:xfrm>
            <a:off x="7395310" y="3057526"/>
            <a:ext cx="370841" cy="1787298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CO" sz="1600" dirty="0">
              <a:solidFill>
                <a:schemeClr val="tx1"/>
              </a:solidFill>
              <a:latin typeface="Montserrat Medium" pitchFamily="2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02F2CC20-5B59-FE44-8A94-97A10FE82C05}"/>
              </a:ext>
            </a:extLst>
          </p:cNvPr>
          <p:cNvSpPr txBox="1"/>
          <p:nvPr/>
        </p:nvSpPr>
        <p:spPr>
          <a:xfrm>
            <a:off x="4393852" y="5992276"/>
            <a:ext cx="3253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00498D"/>
                </a:solidFill>
                <a:latin typeface="Montserrat" pitchFamily="2" charset="0"/>
              </a:rPr>
              <a:t>Desde Nov 2021 hasta Oct 2022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33F2E6-5D6B-C667-3EE1-E179A44CAB6A}"/>
              </a:ext>
            </a:extLst>
          </p:cNvPr>
          <p:cNvSpPr txBox="1"/>
          <p:nvPr/>
        </p:nvSpPr>
        <p:spPr>
          <a:xfrm>
            <a:off x="782749" y="326391"/>
            <a:ext cx="8247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Procesos de investigación administrativa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48FE53D-0BE9-6ADA-2A2F-33212A5D84AE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9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93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10AAF33-0D8B-EB6D-3104-C8C977C2A273}"/>
              </a:ext>
            </a:extLst>
          </p:cNvPr>
          <p:cNvSpPr txBox="1"/>
          <p:nvPr/>
        </p:nvSpPr>
        <p:spPr>
          <a:xfrm>
            <a:off x="5854723" y="1699562"/>
            <a:ext cx="52885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01488E"/>
                </a:solidFill>
                <a:latin typeface="Montserrat Black" pitchFamily="2" charset="0"/>
              </a:rPr>
              <a:t>Oficina de </a:t>
            </a:r>
            <a:r>
              <a:rPr lang="es-ES" sz="4000" dirty="0">
                <a:solidFill>
                  <a:srgbClr val="01488E"/>
                </a:solidFill>
                <a:latin typeface="Montserrat Medium" pitchFamily="2" charset="0"/>
              </a:rPr>
              <a:t>Generación del </a:t>
            </a:r>
            <a:r>
              <a:rPr lang="es-ES" sz="4000" dirty="0">
                <a:solidFill>
                  <a:srgbClr val="01488E"/>
                </a:solidFill>
                <a:latin typeface="Montserrat Black" pitchFamily="2" charset="0"/>
              </a:rPr>
              <a:t>Conocimiento y </a:t>
            </a:r>
            <a:r>
              <a:rPr lang="es-ES" sz="4000" dirty="0">
                <a:solidFill>
                  <a:srgbClr val="01488E"/>
                </a:solidFill>
                <a:latin typeface="Montserrat Medium" pitchFamily="2" charset="0"/>
              </a:rPr>
              <a:t>de la Información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AEE51BD-3F09-40BA-BDF0-D28F17F869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73449"/>
            <a:ext cx="3717560" cy="193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WhatsApp Video 2022-12-06 at 9.12.19 AM">
            <a:hlinkClick r:id="" action="ppaction://media"/>
            <a:extLst>
              <a:ext uri="{FF2B5EF4-FFF2-40B4-BE49-F238E27FC236}">
                <a16:creationId xmlns:a16="http://schemas.microsoft.com/office/drawing/2014/main" id="{A3E0F18C-7D58-6549-0B7C-C6EDE6EF2B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446" y="266532"/>
            <a:ext cx="3657600" cy="646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A8146F-2B80-8D5A-A731-E2E04AC15592}"/>
              </a:ext>
            </a:extLst>
          </p:cNvPr>
          <p:cNvSpPr txBox="1"/>
          <p:nvPr/>
        </p:nvSpPr>
        <p:spPr>
          <a:xfrm>
            <a:off x="968107" y="2156848"/>
            <a:ext cx="248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0498D"/>
                </a:solidFill>
                <a:latin typeface="Montserrat Black" pitchFamily="2" charset="0"/>
              </a:rPr>
              <a:t>A</a:t>
            </a:r>
            <a:r>
              <a:rPr lang="es-CO" sz="24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cuicultura: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1CDB73C-E45D-ED18-8159-6451877B72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3" y="2630355"/>
            <a:ext cx="243628" cy="231261"/>
          </a:xfrm>
          <a:prstGeom prst="rect">
            <a:avLst/>
          </a:prstGeom>
          <a:effectLst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9B9AF8C-661D-3DD2-83A7-1A5FA4C5ABC4}"/>
              </a:ext>
            </a:extLst>
          </p:cNvPr>
          <p:cNvSpPr txBox="1"/>
          <p:nvPr/>
        </p:nvSpPr>
        <p:spPr>
          <a:xfrm>
            <a:off x="1310751" y="2620369"/>
            <a:ext cx="3500121" cy="2026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1. </a:t>
            </a:r>
            <a:r>
              <a:rPr lang="es-ES" sz="1400" b="0" i="0" u="none" strike="noStrike" dirty="0" err="1">
                <a:solidFill>
                  <a:srgbClr val="3A3838"/>
                </a:solidFill>
                <a:effectLst/>
                <a:latin typeface="Montserrat" pitchFamily="2" charset="0"/>
              </a:rPr>
              <a:t>Pataló</a:t>
            </a:r>
            <a:endParaRPr lang="es-ES" sz="1400" b="0" i="0" u="none" strike="noStrike" dirty="0">
              <a:solidFill>
                <a:srgbClr val="3A3838"/>
              </a:solidFill>
              <a:effectLst/>
              <a:latin typeface="Montserrat" pitchFamily="2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2. Acuaponía 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3. Sanidad Trucha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4. Sabaleta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5. Probióticos 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6. </a:t>
            </a:r>
            <a:r>
              <a:rPr lang="es-ES" sz="1400" b="0" i="0" u="none" strike="noStrike" dirty="0" err="1">
                <a:solidFill>
                  <a:srgbClr val="3A3838"/>
                </a:solidFill>
                <a:effectLst/>
                <a:latin typeface="Montserrat" pitchFamily="2" charset="0"/>
              </a:rPr>
              <a:t>Arawana</a:t>
            </a: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 plateada y </a:t>
            </a:r>
            <a:r>
              <a:rPr lang="es-ES" sz="1400" b="0" i="0" u="none" strike="noStrike" dirty="0" err="1">
                <a:solidFill>
                  <a:srgbClr val="3A3838"/>
                </a:solidFill>
                <a:effectLst/>
                <a:latin typeface="Montserrat" pitchFamily="2" charset="0"/>
              </a:rPr>
              <a:t>Pirarucú</a:t>
            </a:r>
            <a:endParaRPr lang="es-ES" sz="1400" b="0" i="0" u="none" strike="noStrike" dirty="0">
              <a:solidFill>
                <a:srgbClr val="3A3838"/>
              </a:solidFill>
              <a:effectLst/>
              <a:latin typeface="Montserrat" pitchFamily="2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8111D9B-E02E-4450-BBC9-4BF1EB9F9F4D}"/>
              </a:ext>
            </a:extLst>
          </p:cNvPr>
          <p:cNvGrpSpPr/>
          <p:nvPr/>
        </p:nvGrpSpPr>
        <p:grpSpPr>
          <a:xfrm>
            <a:off x="6308277" y="326391"/>
            <a:ext cx="4870031" cy="6151781"/>
            <a:chOff x="6175295" y="232588"/>
            <a:chExt cx="4936393" cy="6371313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12A3720-1D63-35B4-2C2E-D5A213C47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2" t="3194" r="4906" b="8653"/>
            <a:stretch/>
          </p:blipFill>
          <p:spPr>
            <a:xfrm>
              <a:off x="6454424" y="232588"/>
              <a:ext cx="4657264" cy="637131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5B4E25B5-ACD4-6D9A-41A5-BB8A3DA69089}"/>
                </a:ext>
              </a:extLst>
            </p:cNvPr>
            <p:cNvGrpSpPr/>
            <p:nvPr/>
          </p:nvGrpSpPr>
          <p:grpSpPr>
            <a:xfrm>
              <a:off x="8563157" y="1079025"/>
              <a:ext cx="691097" cy="637477"/>
              <a:chOff x="8563157" y="1079025"/>
              <a:chExt cx="691097" cy="637477"/>
            </a:xfrm>
          </p:grpSpPr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id="{34B6E092-08CD-1B7C-D01B-76A418B62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242462">
                <a:off x="8563157" y="1079025"/>
                <a:ext cx="677766" cy="357318"/>
              </a:xfrm>
              <a:prstGeom prst="rect">
                <a:avLst/>
              </a:prstGeom>
              <a:effectLst>
                <a:glow rad="25400">
                  <a:schemeClr val="accent1">
                    <a:alpha val="40000"/>
                  </a:schemeClr>
                </a:glow>
              </a:effectLst>
            </p:spPr>
          </p:pic>
          <p:grpSp>
            <p:nvGrpSpPr>
              <p:cNvPr id="79" name="Grupo 78">
                <a:extLst>
                  <a:ext uri="{FF2B5EF4-FFF2-40B4-BE49-F238E27FC236}">
                    <a16:creationId xmlns:a16="http://schemas.microsoft.com/office/drawing/2014/main" id="{1DB0D98B-64EE-A2BE-FEA7-6B4B30F909C1}"/>
                  </a:ext>
                </a:extLst>
              </p:cNvPr>
              <p:cNvGrpSpPr/>
              <p:nvPr/>
            </p:nvGrpSpPr>
            <p:grpSpPr>
              <a:xfrm>
                <a:off x="8701865" y="1270158"/>
                <a:ext cx="552389" cy="446344"/>
                <a:chOff x="9055051" y="632508"/>
                <a:chExt cx="552389" cy="468076"/>
              </a:xfrm>
            </p:grpSpPr>
            <p:pic>
              <p:nvPicPr>
                <p:cNvPr id="80" name="Gráfico 79" descr="Marcador">
                  <a:extLst>
                    <a:ext uri="{FF2B5EF4-FFF2-40B4-BE49-F238E27FC236}">
                      <a16:creationId xmlns:a16="http://schemas.microsoft.com/office/drawing/2014/main" id="{69949490-8CA7-24D4-0456-AAA8555F68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5051" y="632508"/>
                  <a:ext cx="552389" cy="468076"/>
                </a:xfrm>
                <a:prstGeom prst="rect">
                  <a:avLst/>
                </a:prstGeom>
              </p:spPr>
            </p:pic>
            <p:pic>
              <p:nvPicPr>
                <p:cNvPr id="81" name="Imagen 80">
                  <a:extLst>
                    <a:ext uri="{FF2B5EF4-FFF2-40B4-BE49-F238E27FC236}">
                      <a16:creationId xmlns:a16="http://schemas.microsoft.com/office/drawing/2014/main" id="{899D8C88-B124-3CD8-8AB0-684529753C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199444" y="719008"/>
                  <a:ext cx="257711" cy="30318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4DCCFAA3-B4CC-FEF6-3515-B3F4F38BF151}"/>
                </a:ext>
              </a:extLst>
            </p:cNvPr>
            <p:cNvGrpSpPr/>
            <p:nvPr/>
          </p:nvGrpSpPr>
          <p:grpSpPr>
            <a:xfrm>
              <a:off x="7384494" y="4151450"/>
              <a:ext cx="688991" cy="763416"/>
              <a:chOff x="7384494" y="4151450"/>
              <a:chExt cx="688991" cy="763416"/>
            </a:xfrm>
          </p:grpSpPr>
          <p:pic>
            <p:nvPicPr>
              <p:cNvPr id="75" name="Imagen 74">
                <a:extLst>
                  <a:ext uri="{FF2B5EF4-FFF2-40B4-BE49-F238E27FC236}">
                    <a16:creationId xmlns:a16="http://schemas.microsoft.com/office/drawing/2014/main" id="{97E2FDEB-8B32-9615-216F-9FBF92D36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84494" y="4438641"/>
                <a:ext cx="688991" cy="476225"/>
              </a:xfrm>
              <a:prstGeom prst="rect">
                <a:avLst/>
              </a:prstGeom>
            </p:spPr>
          </p:pic>
          <p:pic>
            <p:nvPicPr>
              <p:cNvPr id="76" name="Gráfico 75" descr="Marcador">
                <a:extLst>
                  <a:ext uri="{FF2B5EF4-FFF2-40B4-BE49-F238E27FC236}">
                    <a16:creationId xmlns:a16="http://schemas.microsoft.com/office/drawing/2014/main" id="{A0532E02-519C-6997-922D-914BF3CDB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500970" y="4151450"/>
                <a:ext cx="435132" cy="401862"/>
              </a:xfrm>
              <a:prstGeom prst="rect">
                <a:avLst/>
              </a:prstGeom>
            </p:spPr>
          </p:pic>
          <p:pic>
            <p:nvPicPr>
              <p:cNvPr id="77" name="Imagen 76">
                <a:extLst>
                  <a:ext uri="{FF2B5EF4-FFF2-40B4-BE49-F238E27FC236}">
                    <a16:creationId xmlns:a16="http://schemas.microsoft.com/office/drawing/2014/main" id="{2222DC51-30EC-6A01-0AF3-A70219FD4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596618" y="4188061"/>
                <a:ext cx="208132" cy="244863"/>
              </a:xfrm>
              <a:prstGeom prst="rect">
                <a:avLst/>
              </a:prstGeom>
            </p:spPr>
          </p:pic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42E31E8D-FFEB-972C-18A7-55100EAFD035}"/>
                </a:ext>
              </a:extLst>
            </p:cNvPr>
            <p:cNvGrpSpPr/>
            <p:nvPr/>
          </p:nvGrpSpPr>
          <p:grpSpPr>
            <a:xfrm>
              <a:off x="7889936" y="2153775"/>
              <a:ext cx="1297929" cy="1332903"/>
              <a:chOff x="7889936" y="2153775"/>
              <a:chExt cx="1297929" cy="1332903"/>
            </a:xfrm>
          </p:grpSpPr>
          <p:pic>
            <p:nvPicPr>
              <p:cNvPr id="69" name="Imagen 68">
                <a:extLst>
                  <a:ext uri="{FF2B5EF4-FFF2-40B4-BE49-F238E27FC236}">
                    <a16:creationId xmlns:a16="http://schemas.microsoft.com/office/drawing/2014/main" id="{57D2B783-6020-1692-2025-C99C16E2E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268" b="89542" l="9770" r="89943">
                            <a14:foregroundMark x1="72989" y1="3268" x2="72989" y2="326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8463165" y="2153775"/>
                <a:ext cx="724700" cy="318619"/>
              </a:xfrm>
              <a:prstGeom prst="rect">
                <a:avLst/>
              </a:prstGeom>
              <a:effectLst>
                <a:glow rad="12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70" name="Imagen 69">
                <a:extLst>
                  <a:ext uri="{FF2B5EF4-FFF2-40B4-BE49-F238E27FC236}">
                    <a16:creationId xmlns:a16="http://schemas.microsoft.com/office/drawing/2014/main" id="{F4B9A636-D61E-5057-9D6A-EF6B80A20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268" b="89542" l="9770" r="89943">
                            <a14:foregroundMark x1="72989" y1="3268" x2="72989" y2="326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8227083" y="3263072"/>
                <a:ext cx="508591" cy="223606"/>
              </a:xfrm>
              <a:prstGeom prst="rect">
                <a:avLst/>
              </a:prstGeom>
              <a:effectLst>
                <a:glow rad="12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id="{4D730EA9-AB66-FE3E-8F03-D6D9F1682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268" b="89542" l="9770" r="89943">
                            <a14:foregroundMark x1="72989" y1="3268" x2="72989" y2="326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7889936" y="2806017"/>
                <a:ext cx="584871" cy="257143"/>
              </a:xfrm>
              <a:prstGeom prst="rect">
                <a:avLst/>
              </a:prstGeom>
              <a:effectLst>
                <a:glow rad="12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grpSp>
            <p:nvGrpSpPr>
              <p:cNvPr id="72" name="Grupo 71">
                <a:extLst>
                  <a:ext uri="{FF2B5EF4-FFF2-40B4-BE49-F238E27FC236}">
                    <a16:creationId xmlns:a16="http://schemas.microsoft.com/office/drawing/2014/main" id="{2AF6A18F-E881-A35B-23C2-3DCC8ADF7D28}"/>
                  </a:ext>
                </a:extLst>
              </p:cNvPr>
              <p:cNvGrpSpPr/>
              <p:nvPr/>
            </p:nvGrpSpPr>
            <p:grpSpPr>
              <a:xfrm>
                <a:off x="8260695" y="2580616"/>
                <a:ext cx="522361" cy="442631"/>
                <a:chOff x="11030497" y="1549361"/>
                <a:chExt cx="522361" cy="442631"/>
              </a:xfrm>
            </p:grpSpPr>
            <p:pic>
              <p:nvPicPr>
                <p:cNvPr id="73" name="Gráfico 72" descr="Marcador">
                  <a:extLst>
                    <a:ext uri="{FF2B5EF4-FFF2-40B4-BE49-F238E27FC236}">
                      <a16:creationId xmlns:a16="http://schemas.microsoft.com/office/drawing/2014/main" id="{BF7E70DB-6687-0279-9957-4B9B0D3ED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30497" y="1549361"/>
                  <a:ext cx="522361" cy="442631"/>
                </a:xfrm>
                <a:prstGeom prst="rect">
                  <a:avLst/>
                </a:prstGeom>
              </p:spPr>
            </p:pic>
            <p:pic>
              <p:nvPicPr>
                <p:cNvPr id="74" name="Imagen 73">
                  <a:extLst>
                    <a:ext uri="{FF2B5EF4-FFF2-40B4-BE49-F238E27FC236}">
                      <a16:creationId xmlns:a16="http://schemas.microsoft.com/office/drawing/2014/main" id="{81145671-8BE1-F3E9-1260-BEB4E94322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148909" y="1614243"/>
                  <a:ext cx="257647" cy="30311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6A8CE5A6-D030-9036-5A56-9351459389C8}"/>
                </a:ext>
              </a:extLst>
            </p:cNvPr>
            <p:cNvGrpSpPr/>
            <p:nvPr/>
          </p:nvGrpSpPr>
          <p:grpSpPr>
            <a:xfrm>
              <a:off x="7392656" y="2801932"/>
              <a:ext cx="812090" cy="743174"/>
              <a:chOff x="7392656" y="2801932"/>
              <a:chExt cx="812090" cy="743174"/>
            </a:xfrm>
          </p:grpSpPr>
          <p:pic>
            <p:nvPicPr>
              <p:cNvPr id="65" name="Picture 2" descr="Tipos de Peces Deportivos en Colombia">
                <a:extLst>
                  <a:ext uri="{FF2B5EF4-FFF2-40B4-BE49-F238E27FC236}">
                    <a16:creationId xmlns:a16="http://schemas.microsoft.com/office/drawing/2014/main" id="{70448FDA-8DB3-6A42-4D5C-F02DAE34CE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37" t="46443"/>
              <a:stretch/>
            </p:blipFill>
            <p:spPr bwMode="auto">
              <a:xfrm>
                <a:off x="7392656" y="3198792"/>
                <a:ext cx="812090" cy="346314"/>
              </a:xfrm>
              <a:prstGeom prst="rect">
                <a:avLst/>
              </a:prstGeom>
              <a:noFill/>
              <a:effectLst>
                <a:glow rad="25400">
                  <a:schemeClr val="bg1">
                    <a:alpha val="85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6" name="Grupo 65">
                <a:extLst>
                  <a:ext uri="{FF2B5EF4-FFF2-40B4-BE49-F238E27FC236}">
                    <a16:creationId xmlns:a16="http://schemas.microsoft.com/office/drawing/2014/main" id="{4FDEF179-1F05-7985-BAE9-A265B04393D8}"/>
                  </a:ext>
                </a:extLst>
              </p:cNvPr>
              <p:cNvGrpSpPr/>
              <p:nvPr/>
            </p:nvGrpSpPr>
            <p:grpSpPr>
              <a:xfrm>
                <a:off x="7460673" y="2801932"/>
                <a:ext cx="514827" cy="471665"/>
                <a:chOff x="11503239" y="2098994"/>
                <a:chExt cx="518297" cy="439187"/>
              </a:xfrm>
            </p:grpSpPr>
            <p:pic>
              <p:nvPicPr>
                <p:cNvPr id="67" name="Gráfico 66" descr="Marcador">
                  <a:extLst>
                    <a:ext uri="{FF2B5EF4-FFF2-40B4-BE49-F238E27FC236}">
                      <a16:creationId xmlns:a16="http://schemas.microsoft.com/office/drawing/2014/main" id="{B7DC730F-FAA8-F34D-8981-DD480A40A0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03239" y="2098994"/>
                  <a:ext cx="518297" cy="439187"/>
                </a:xfrm>
                <a:prstGeom prst="rect">
                  <a:avLst/>
                </a:prstGeom>
              </p:spPr>
            </p:pic>
            <p:pic>
              <p:nvPicPr>
                <p:cNvPr id="68" name="Imagen 67">
                  <a:extLst>
                    <a:ext uri="{FF2B5EF4-FFF2-40B4-BE49-F238E27FC236}">
                      <a16:creationId xmlns:a16="http://schemas.microsoft.com/office/drawing/2014/main" id="{1B109CCC-61CF-5D9E-08C2-FEF9549459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621464" y="2128626"/>
                  <a:ext cx="281846" cy="33158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11502035-B4F5-0E16-1036-0FFB4BAD9B1F}"/>
                </a:ext>
              </a:extLst>
            </p:cNvPr>
            <p:cNvGrpSpPr/>
            <p:nvPr/>
          </p:nvGrpSpPr>
          <p:grpSpPr>
            <a:xfrm>
              <a:off x="8057377" y="600745"/>
              <a:ext cx="823017" cy="650366"/>
              <a:chOff x="8156858" y="487859"/>
              <a:chExt cx="823017" cy="650366"/>
            </a:xfrm>
          </p:grpSpPr>
          <p:pic>
            <p:nvPicPr>
              <p:cNvPr id="60" name="Imagen 59">
                <a:extLst>
                  <a:ext uri="{FF2B5EF4-FFF2-40B4-BE49-F238E27FC236}">
                    <a16:creationId xmlns:a16="http://schemas.microsoft.com/office/drawing/2014/main" id="{66D3D549-2505-D9F7-CC41-CF59F8EE2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2405" b="96477" l="1800" r="94550">
                            <a14:foregroundMark x1="46350" y1="78915" x2="25500" y2="80537"/>
                            <a14:foregroundMark x1="6450" y1="60347" x2="19850" y2="90716"/>
                            <a14:foregroundMark x1="26500" y1="96085" x2="18050" y2="96644"/>
                            <a14:foregroundMark x1="92900" y1="74441" x2="94550" y2="58725"/>
                            <a14:foregroundMark x1="71350" y1="39653" x2="71350" y2="39653"/>
                            <a14:foregroundMark x1="61250" y1="39821" x2="34100" y2="42058"/>
                            <a14:foregroundMark x1="43400" y1="38870" x2="43050" y2="48714"/>
                            <a14:foregroundMark x1="39050" y1="48881" x2="51150" y2="51846"/>
                            <a14:foregroundMark x1="64250" y1="40548" x2="51400" y2="52796"/>
                            <a14:foregroundMark x1="51400" y1="52796" x2="58500" y2="44463"/>
                            <a14:foregroundMark x1="58500" y1="44463" x2="68500" y2="45358"/>
                            <a14:foregroundMark x1="68500" y1="45358" x2="60100" y2="46532"/>
                            <a14:foregroundMark x1="60100" y1="46532" x2="61050" y2="55537"/>
                            <a14:foregroundMark x1="61050" y1="55537" x2="73750" y2="55705"/>
                            <a14:foregroundMark x1="73750" y1="55705" x2="75450" y2="44911"/>
                            <a14:foregroundMark x1="75450" y1="44911" x2="60350" y2="40492"/>
                            <a14:foregroundMark x1="60350" y1="40492" x2="40800" y2="45134"/>
                            <a14:foregroundMark x1="40800" y1="45134" x2="41700" y2="49441"/>
                            <a14:foregroundMark x1="42050" y1="40548" x2="34400" y2="38758"/>
                            <a14:foregroundMark x1="34400" y1="38758" x2="35550" y2="49049"/>
                            <a14:foregroundMark x1="35550" y1="49049" x2="42550" y2="50391"/>
                            <a14:foregroundMark x1="76000" y1="41107" x2="76100" y2="55872"/>
                            <a14:foregroundMark x1="76100" y1="55872" x2="75650" y2="40772"/>
                            <a14:foregroundMark x1="75650" y1="40772" x2="65750" y2="39653"/>
                            <a14:foregroundMark x1="1800" y1="61689" x2="1800" y2="61689"/>
                            <a14:foregroundMark x1="83450" y1="8725" x2="83300" y2="15716"/>
                            <a14:foregroundMark x1="83300" y1="15940" x2="83300" y2="45358"/>
                            <a14:foregroundMark x1="89900" y1="14989" x2="76150" y2="14653"/>
                            <a14:foregroundMark x1="81800" y1="13702" x2="91200" y2="14094"/>
                            <a14:foregroundMark x1="82450" y1="16667" x2="82950" y2="47763"/>
                            <a14:foregroundMark x1="82300" y1="45749" x2="82450" y2="50951"/>
                            <a14:foregroundMark x1="83100" y1="2405" x2="83450" y2="7215"/>
                            <a14:foregroundMark x1="78950" y1="11857" x2="72550" y2="30145"/>
                            <a14:foregroundMark x1="72550" y1="30145" x2="72200" y2="33333"/>
                            <a14:foregroundMark x1="83450" y1="8166" x2="94550" y2="55201"/>
                            <a14:foregroundMark x1="83600" y1="18680" x2="85250" y2="53691"/>
                            <a14:foregroundMark x1="85250" y1="53691" x2="85950" y2="55537"/>
                            <a14:foregroundMark x1="85600" y1="19631" x2="77000" y2="32774"/>
                            <a14:foregroundMark x1="81300" y1="11465" x2="74500" y2="30537"/>
                            <a14:foregroundMark x1="89550" y1="31488" x2="86500" y2="16890"/>
                            <a14:foregroundMark x1="86500" y1="16890" x2="86400" y2="16834"/>
                            <a14:foregroundMark x1="78950" y1="15548" x2="75150" y2="26454"/>
                            <a14:foregroundMark x1="91700" y1="54251" x2="91700" y2="54251"/>
                            <a14:foregroundMark x1="78800" y1="42617" x2="78800" y2="42617"/>
                            <a14:foregroundMark x1="79800" y1="47204" x2="81100" y2="36353"/>
                            <a14:foregroundMark x1="81100" y1="36353" x2="92700" y2="5704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8567440" y="487859"/>
                <a:ext cx="412435" cy="368716"/>
              </a:xfrm>
              <a:prstGeom prst="rect">
                <a:avLst/>
              </a:prstGeom>
            </p:spPr>
          </p:pic>
          <p:pic>
            <p:nvPicPr>
              <p:cNvPr id="61" name="Imagen 60">
                <a:extLst>
                  <a:ext uri="{FF2B5EF4-FFF2-40B4-BE49-F238E27FC236}">
                    <a16:creationId xmlns:a16="http://schemas.microsoft.com/office/drawing/2014/main" id="{268F43F2-4416-6B56-111F-A33E780CE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8400" b="94800" l="7126" r="94943">
                            <a14:foregroundMark x1="65517" y1="8400" x2="59080" y2="8400"/>
                            <a14:foregroundMark x1="54253" y1="32800" x2="54253" y2="32800"/>
                            <a14:foregroundMark x1="92644" y1="11200" x2="92644" y2="11200"/>
                            <a14:foregroundMark x1="95402" y1="63200" x2="95402" y2="63200"/>
                            <a14:foregroundMark x1="23678" y1="8800" x2="23678" y2="8800"/>
                            <a14:foregroundMark x1="22759" y1="8400" x2="19310" y2="14800"/>
                            <a14:foregroundMark x1="23678" y1="23200" x2="21609" y2="30800"/>
                            <a14:foregroundMark x1="28046" y1="32400" x2="28046" y2="32400"/>
                            <a14:foregroundMark x1="28046" y1="32400" x2="28046" y2="32400"/>
                            <a14:foregroundMark x1="28046" y1="32400" x2="27586" y2="35600"/>
                            <a14:foregroundMark x1="33793" y1="31200" x2="32184" y2="29200"/>
                            <a14:foregroundMark x1="7356" y1="54800" x2="7356" y2="54800"/>
                            <a14:foregroundMark x1="7126" y1="14800" x2="7126" y2="14800"/>
                            <a14:foregroundMark x1="8046" y1="22400" x2="8046" y2="22400"/>
                            <a14:foregroundMark x1="7816" y1="29600" x2="7816" y2="29600"/>
                            <a14:foregroundMark x1="8046" y1="38800" x2="8046" y2="38800"/>
                            <a14:foregroundMark x1="7356" y1="45200" x2="7356" y2="45200"/>
                            <a14:foregroundMark x1="8046" y1="37600" x2="8046" y2="37600"/>
                            <a14:foregroundMark x1="7816" y1="63200" x2="7816" y2="63200"/>
                            <a14:foregroundMark x1="8276" y1="71200" x2="8276" y2="71200"/>
                            <a14:foregroundMark x1="8046" y1="78400" x2="8046" y2="78400"/>
                            <a14:foregroundMark x1="8046" y1="86800" x2="8046" y2="86800"/>
                            <a14:foregroundMark x1="7126" y1="94800" x2="7126" y2="948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56858" y="565406"/>
                <a:ext cx="384715" cy="221101"/>
              </a:xfrm>
              <a:prstGeom prst="rect">
                <a:avLst/>
              </a:prstGeom>
            </p:spPr>
          </p:pic>
          <p:grpSp>
            <p:nvGrpSpPr>
              <p:cNvPr id="62" name="Grupo 61">
                <a:extLst>
                  <a:ext uri="{FF2B5EF4-FFF2-40B4-BE49-F238E27FC236}">
                    <a16:creationId xmlns:a16="http://schemas.microsoft.com/office/drawing/2014/main" id="{AEF48687-52E5-4759-344E-FCC69D8172CB}"/>
                  </a:ext>
                </a:extLst>
              </p:cNvPr>
              <p:cNvGrpSpPr/>
              <p:nvPr/>
            </p:nvGrpSpPr>
            <p:grpSpPr>
              <a:xfrm>
                <a:off x="8182725" y="686237"/>
                <a:ext cx="533404" cy="451988"/>
                <a:chOff x="10208429" y="938935"/>
                <a:chExt cx="533404" cy="451988"/>
              </a:xfrm>
            </p:grpSpPr>
            <p:pic>
              <p:nvPicPr>
                <p:cNvPr id="63" name="Gráfico 62" descr="Marcador">
                  <a:extLst>
                    <a:ext uri="{FF2B5EF4-FFF2-40B4-BE49-F238E27FC236}">
                      <a16:creationId xmlns:a16="http://schemas.microsoft.com/office/drawing/2014/main" id="{420D8F64-1E04-994A-74B3-FD09A495EF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08429" y="938935"/>
                  <a:ext cx="533404" cy="451988"/>
                </a:xfrm>
                <a:prstGeom prst="rect">
                  <a:avLst/>
                </a:prstGeom>
              </p:spPr>
            </p:pic>
            <p:pic>
              <p:nvPicPr>
                <p:cNvPr id="64" name="Imagen 63">
                  <a:extLst>
                    <a:ext uri="{FF2B5EF4-FFF2-40B4-BE49-F238E27FC236}">
                      <a16:creationId xmlns:a16="http://schemas.microsoft.com/office/drawing/2014/main" id="{D7FB1B33-0620-E956-285A-CBA0F0E4C9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365513" y="994159"/>
                  <a:ext cx="250144" cy="29428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F3D6C28C-21C2-57B3-8CA2-935CAD4D3B52}"/>
                </a:ext>
              </a:extLst>
            </p:cNvPr>
            <p:cNvGrpSpPr/>
            <p:nvPr/>
          </p:nvGrpSpPr>
          <p:grpSpPr>
            <a:xfrm>
              <a:off x="6175295" y="3087432"/>
              <a:ext cx="1426241" cy="1329003"/>
              <a:chOff x="6175819" y="3111248"/>
              <a:chExt cx="1426241" cy="1329003"/>
            </a:xfrm>
          </p:grpSpPr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DA2E5964-D4E3-A122-411F-8F1C566F3929}"/>
                  </a:ext>
                </a:extLst>
              </p:cNvPr>
              <p:cNvGrpSpPr/>
              <p:nvPr/>
            </p:nvGrpSpPr>
            <p:grpSpPr>
              <a:xfrm>
                <a:off x="6780654" y="4039019"/>
                <a:ext cx="570878" cy="393905"/>
                <a:chOff x="4167877" y="4856481"/>
                <a:chExt cx="618115" cy="398009"/>
              </a:xfrm>
            </p:grpSpPr>
            <p:pic>
              <p:nvPicPr>
                <p:cNvPr id="58" name="Imagen 57">
                  <a:extLst>
                    <a:ext uri="{FF2B5EF4-FFF2-40B4-BE49-F238E27FC236}">
                      <a16:creationId xmlns:a16="http://schemas.microsoft.com/office/drawing/2014/main" id="{0F1909E6-109E-A2D8-05BC-796564A693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7984" y="4856481"/>
                  <a:ext cx="398008" cy="398009"/>
                </a:xfrm>
                <a:prstGeom prst="rect">
                  <a:avLst/>
                </a:prstGeom>
                <a:effectLst>
                  <a:glow rad="25400">
                    <a:schemeClr val="bg1">
                      <a:alpha val="85000"/>
                    </a:schemeClr>
                  </a:glow>
                </a:effectLst>
              </p:spPr>
            </p:pic>
            <p:pic>
              <p:nvPicPr>
                <p:cNvPr id="59" name="Imagen 58">
                  <a:extLst>
                    <a:ext uri="{FF2B5EF4-FFF2-40B4-BE49-F238E27FC236}">
                      <a16:creationId xmlns:a16="http://schemas.microsoft.com/office/drawing/2014/main" id="{68F97EDA-92E6-3A42-ECDF-51CFD7CDD2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26159" b="33618"/>
                <a:stretch/>
              </p:blipFill>
              <p:spPr>
                <a:xfrm>
                  <a:off x="4167877" y="4879271"/>
                  <a:ext cx="532524" cy="148284"/>
                </a:xfrm>
                <a:prstGeom prst="rect">
                  <a:avLst/>
                </a:prstGeom>
                <a:effectLst>
                  <a:glow rad="25400">
                    <a:schemeClr val="bg1">
                      <a:alpha val="85000"/>
                    </a:schemeClr>
                  </a:glow>
                </a:effectLst>
              </p:spPr>
            </p:pic>
          </p:grpSp>
          <p:pic>
            <p:nvPicPr>
              <p:cNvPr id="50" name="Imagen 49">
                <a:extLst>
                  <a:ext uri="{FF2B5EF4-FFF2-40B4-BE49-F238E27FC236}">
                    <a16:creationId xmlns:a16="http://schemas.microsoft.com/office/drawing/2014/main" id="{400EB2FE-716A-4681-ABA5-9B638FC01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2405" b="96477" l="1800" r="94550">
                            <a14:foregroundMark x1="46350" y1="78915" x2="25500" y2="80537"/>
                            <a14:foregroundMark x1="6450" y1="60347" x2="19850" y2="90716"/>
                            <a14:foregroundMark x1="26500" y1="96085" x2="18050" y2="96644"/>
                            <a14:foregroundMark x1="92900" y1="74441" x2="94550" y2="58725"/>
                            <a14:foregroundMark x1="71350" y1="39653" x2="71350" y2="39653"/>
                            <a14:foregroundMark x1="61250" y1="39821" x2="34100" y2="42058"/>
                            <a14:foregroundMark x1="43400" y1="38870" x2="43050" y2="48714"/>
                            <a14:foregroundMark x1="39050" y1="48881" x2="51150" y2="51846"/>
                            <a14:foregroundMark x1="64250" y1="40548" x2="51400" y2="52796"/>
                            <a14:foregroundMark x1="51400" y1="52796" x2="58500" y2="44463"/>
                            <a14:foregroundMark x1="58500" y1="44463" x2="68500" y2="45358"/>
                            <a14:foregroundMark x1="68500" y1="45358" x2="60100" y2="46532"/>
                            <a14:foregroundMark x1="60100" y1="46532" x2="61050" y2="55537"/>
                            <a14:foregroundMark x1="61050" y1="55537" x2="73750" y2="55705"/>
                            <a14:foregroundMark x1="73750" y1="55705" x2="75450" y2="44911"/>
                            <a14:foregroundMark x1="75450" y1="44911" x2="60350" y2="40492"/>
                            <a14:foregroundMark x1="60350" y1="40492" x2="40800" y2="45134"/>
                            <a14:foregroundMark x1="40800" y1="45134" x2="41700" y2="49441"/>
                            <a14:foregroundMark x1="42050" y1="40548" x2="34400" y2="38758"/>
                            <a14:foregroundMark x1="34400" y1="38758" x2="35550" y2="49049"/>
                            <a14:foregroundMark x1="35550" y1="49049" x2="42550" y2="50391"/>
                            <a14:foregroundMark x1="76000" y1="41107" x2="76100" y2="55872"/>
                            <a14:foregroundMark x1="76100" y1="55872" x2="75650" y2="40772"/>
                            <a14:foregroundMark x1="75650" y1="40772" x2="65750" y2="39653"/>
                            <a14:foregroundMark x1="1800" y1="61689" x2="1800" y2="61689"/>
                            <a14:foregroundMark x1="83450" y1="8725" x2="83300" y2="15716"/>
                            <a14:foregroundMark x1="83300" y1="15940" x2="83300" y2="45358"/>
                            <a14:foregroundMark x1="89900" y1="14989" x2="76150" y2="14653"/>
                            <a14:foregroundMark x1="81800" y1="13702" x2="91200" y2="14094"/>
                            <a14:foregroundMark x1="82450" y1="16667" x2="82950" y2="47763"/>
                            <a14:foregroundMark x1="82300" y1="45749" x2="82450" y2="50951"/>
                            <a14:foregroundMark x1="83100" y1="2405" x2="83450" y2="7215"/>
                            <a14:foregroundMark x1="78950" y1="11857" x2="72550" y2="30145"/>
                            <a14:foregroundMark x1="72550" y1="30145" x2="72200" y2="33333"/>
                            <a14:foregroundMark x1="83450" y1="8166" x2="94550" y2="55201"/>
                            <a14:foregroundMark x1="83600" y1="18680" x2="85250" y2="53691"/>
                            <a14:foregroundMark x1="85250" y1="53691" x2="85950" y2="55537"/>
                            <a14:foregroundMark x1="85600" y1="19631" x2="77000" y2="32774"/>
                            <a14:foregroundMark x1="81300" y1="11465" x2="74500" y2="30537"/>
                            <a14:foregroundMark x1="89550" y1="31488" x2="86500" y2="16890"/>
                            <a14:foregroundMark x1="86500" y1="16890" x2="86400" y2="16834"/>
                            <a14:foregroundMark x1="78950" y1="15548" x2="75150" y2="26454"/>
                            <a14:foregroundMark x1="91700" y1="54251" x2="91700" y2="54251"/>
                            <a14:foregroundMark x1="78800" y1="42617" x2="78800" y2="42617"/>
                            <a14:foregroundMark x1="79800" y1="47204" x2="81100" y2="36353"/>
                            <a14:foregroundMark x1="81100" y1="36353" x2="92700" y2="5704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6754693" y="3111248"/>
                <a:ext cx="394388" cy="352583"/>
              </a:xfrm>
              <a:prstGeom prst="rect">
                <a:avLst/>
              </a:prstGeom>
            </p:spPr>
          </p:pic>
          <p:pic>
            <p:nvPicPr>
              <p:cNvPr id="51" name="Imagen 50">
                <a:extLst>
                  <a:ext uri="{FF2B5EF4-FFF2-40B4-BE49-F238E27FC236}">
                    <a16:creationId xmlns:a16="http://schemas.microsoft.com/office/drawing/2014/main" id="{6B151A1D-F60C-8CF5-A0DF-79261A294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2405" b="96477" l="1800" r="94550">
                            <a14:foregroundMark x1="46350" y1="78915" x2="25500" y2="80537"/>
                            <a14:foregroundMark x1="6450" y1="60347" x2="19850" y2="90716"/>
                            <a14:foregroundMark x1="26500" y1="96085" x2="18050" y2="96644"/>
                            <a14:foregroundMark x1="92900" y1="74441" x2="94550" y2="58725"/>
                            <a14:foregroundMark x1="71350" y1="39653" x2="71350" y2="39653"/>
                            <a14:foregroundMark x1="61250" y1="39821" x2="34100" y2="42058"/>
                            <a14:foregroundMark x1="43400" y1="38870" x2="43050" y2="48714"/>
                            <a14:foregroundMark x1="39050" y1="48881" x2="51150" y2="51846"/>
                            <a14:foregroundMark x1="64250" y1="40548" x2="51400" y2="52796"/>
                            <a14:foregroundMark x1="51400" y1="52796" x2="58500" y2="44463"/>
                            <a14:foregroundMark x1="58500" y1="44463" x2="68500" y2="45358"/>
                            <a14:foregroundMark x1="68500" y1="45358" x2="60100" y2="46532"/>
                            <a14:foregroundMark x1="60100" y1="46532" x2="61050" y2="55537"/>
                            <a14:foregroundMark x1="61050" y1="55537" x2="73750" y2="55705"/>
                            <a14:foregroundMark x1="73750" y1="55705" x2="75450" y2="44911"/>
                            <a14:foregroundMark x1="75450" y1="44911" x2="60350" y2="40492"/>
                            <a14:foregroundMark x1="60350" y1="40492" x2="40800" y2="45134"/>
                            <a14:foregroundMark x1="40800" y1="45134" x2="41700" y2="49441"/>
                            <a14:foregroundMark x1="42050" y1="40548" x2="34400" y2="38758"/>
                            <a14:foregroundMark x1="34400" y1="38758" x2="35550" y2="49049"/>
                            <a14:foregroundMark x1="35550" y1="49049" x2="42550" y2="50391"/>
                            <a14:foregroundMark x1="76000" y1="41107" x2="76100" y2="55872"/>
                            <a14:foregroundMark x1="76100" y1="55872" x2="75650" y2="40772"/>
                            <a14:foregroundMark x1="75650" y1="40772" x2="65750" y2="39653"/>
                            <a14:foregroundMark x1="1800" y1="61689" x2="1800" y2="61689"/>
                            <a14:foregroundMark x1="83450" y1="8725" x2="83300" y2="15716"/>
                            <a14:foregroundMark x1="83300" y1="15940" x2="83300" y2="45358"/>
                            <a14:foregroundMark x1="89900" y1="14989" x2="76150" y2="14653"/>
                            <a14:foregroundMark x1="81800" y1="13702" x2="91200" y2="14094"/>
                            <a14:foregroundMark x1="82450" y1="16667" x2="82950" y2="47763"/>
                            <a14:foregroundMark x1="82300" y1="45749" x2="82450" y2="50951"/>
                            <a14:foregroundMark x1="83100" y1="2405" x2="83450" y2="7215"/>
                            <a14:foregroundMark x1="78950" y1="11857" x2="72550" y2="30145"/>
                            <a14:foregroundMark x1="72550" y1="30145" x2="72200" y2="33333"/>
                            <a14:foregroundMark x1="83450" y1="8166" x2="94550" y2="55201"/>
                            <a14:foregroundMark x1="83600" y1="18680" x2="85250" y2="53691"/>
                            <a14:foregroundMark x1="85250" y1="53691" x2="85950" y2="55537"/>
                            <a14:foregroundMark x1="85600" y1="19631" x2="77000" y2="32774"/>
                            <a14:foregroundMark x1="81300" y1="11465" x2="74500" y2="30537"/>
                            <a14:foregroundMark x1="89550" y1="31488" x2="86500" y2="16890"/>
                            <a14:foregroundMark x1="86500" y1="16890" x2="86400" y2="16834"/>
                            <a14:foregroundMark x1="78950" y1="15548" x2="75150" y2="26454"/>
                            <a14:foregroundMark x1="91700" y1="54251" x2="91700" y2="54251"/>
                            <a14:foregroundMark x1="78800" y1="42617" x2="78800" y2="42617"/>
                            <a14:foregroundMark x1="79800" y1="47204" x2="81100" y2="36353"/>
                            <a14:foregroundMark x1="81100" y1="36353" x2="92700" y2="5704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6454681" y="4074619"/>
                <a:ext cx="408985" cy="365632"/>
              </a:xfrm>
              <a:prstGeom prst="rect">
                <a:avLst/>
              </a:prstGeom>
            </p:spPr>
          </p:pic>
          <p:pic>
            <p:nvPicPr>
              <p:cNvPr id="52" name="Imagen 51">
                <a:extLst>
                  <a:ext uri="{FF2B5EF4-FFF2-40B4-BE49-F238E27FC236}">
                    <a16:creationId xmlns:a16="http://schemas.microsoft.com/office/drawing/2014/main" id="{EA165E0D-0E58-D845-8242-37718101C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8400" b="94800" l="7126" r="94943">
                            <a14:foregroundMark x1="65517" y1="8400" x2="59080" y2="8400"/>
                            <a14:foregroundMark x1="54253" y1="32800" x2="54253" y2="32800"/>
                            <a14:foregroundMark x1="92644" y1="11200" x2="92644" y2="11200"/>
                            <a14:foregroundMark x1="95402" y1="63200" x2="95402" y2="63200"/>
                            <a14:foregroundMark x1="23678" y1="8800" x2="23678" y2="8800"/>
                            <a14:foregroundMark x1="22759" y1="8400" x2="19310" y2="14800"/>
                            <a14:foregroundMark x1="23678" y1="23200" x2="21609" y2="30800"/>
                            <a14:foregroundMark x1="28046" y1="32400" x2="28046" y2="32400"/>
                            <a14:foregroundMark x1="28046" y1="32400" x2="28046" y2="32400"/>
                            <a14:foregroundMark x1="28046" y1="32400" x2="27586" y2="35600"/>
                            <a14:foregroundMark x1="33793" y1="31200" x2="32184" y2="29200"/>
                            <a14:foregroundMark x1="7356" y1="54800" x2="7356" y2="54800"/>
                            <a14:foregroundMark x1="7126" y1="14800" x2="7126" y2="14800"/>
                            <a14:foregroundMark x1="8046" y1="22400" x2="8046" y2="22400"/>
                            <a14:foregroundMark x1="7816" y1="29600" x2="7816" y2="29600"/>
                            <a14:foregroundMark x1="8046" y1="38800" x2="8046" y2="38800"/>
                            <a14:foregroundMark x1="7356" y1="45200" x2="7356" y2="45200"/>
                            <a14:foregroundMark x1="8046" y1="37600" x2="8046" y2="37600"/>
                            <a14:foregroundMark x1="7816" y1="63200" x2="7816" y2="63200"/>
                            <a14:foregroundMark x1="8276" y1="71200" x2="8276" y2="71200"/>
                            <a14:foregroundMark x1="8046" y1="78400" x2="8046" y2="78400"/>
                            <a14:foregroundMark x1="8046" y1="86800" x2="8046" y2="86800"/>
                            <a14:foregroundMark x1="7126" y1="94800" x2="7126" y2="948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175819" y="4166316"/>
                <a:ext cx="298065" cy="171302"/>
              </a:xfrm>
              <a:prstGeom prst="rect">
                <a:avLst/>
              </a:prstGeom>
            </p:spPr>
          </p:pic>
          <p:pic>
            <p:nvPicPr>
              <p:cNvPr id="53" name="Imagen 52">
                <a:extLst>
                  <a:ext uri="{FF2B5EF4-FFF2-40B4-BE49-F238E27FC236}">
                    <a16:creationId xmlns:a16="http://schemas.microsoft.com/office/drawing/2014/main" id="{E2F549C9-693E-DAF3-8D83-7B61F7045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8400" b="94800" l="7126" r="94943">
                            <a14:foregroundMark x1="65517" y1="8400" x2="59080" y2="8400"/>
                            <a14:foregroundMark x1="54253" y1="32800" x2="54253" y2="32800"/>
                            <a14:foregroundMark x1="92644" y1="11200" x2="92644" y2="11200"/>
                            <a14:foregroundMark x1="95402" y1="63200" x2="95402" y2="63200"/>
                            <a14:foregroundMark x1="23678" y1="8800" x2="23678" y2="8800"/>
                            <a14:foregroundMark x1="22759" y1="8400" x2="19310" y2="14800"/>
                            <a14:foregroundMark x1="23678" y1="23200" x2="21609" y2="30800"/>
                            <a14:foregroundMark x1="28046" y1="32400" x2="28046" y2="32400"/>
                            <a14:foregroundMark x1="28046" y1="32400" x2="28046" y2="32400"/>
                            <a14:foregroundMark x1="28046" y1="32400" x2="27586" y2="35600"/>
                            <a14:foregroundMark x1="33793" y1="31200" x2="32184" y2="29200"/>
                            <a14:foregroundMark x1="7356" y1="54800" x2="7356" y2="54800"/>
                            <a14:foregroundMark x1="7126" y1="14800" x2="7126" y2="14800"/>
                            <a14:foregroundMark x1="8046" y1="22400" x2="8046" y2="22400"/>
                            <a14:foregroundMark x1="7816" y1="29600" x2="7816" y2="29600"/>
                            <a14:foregroundMark x1="8046" y1="38800" x2="8046" y2="38800"/>
                            <a14:foregroundMark x1="7356" y1="45200" x2="7356" y2="45200"/>
                            <a14:foregroundMark x1="8046" y1="37600" x2="8046" y2="37600"/>
                            <a14:foregroundMark x1="7816" y1="63200" x2="7816" y2="63200"/>
                            <a14:foregroundMark x1="8276" y1="71200" x2="8276" y2="71200"/>
                            <a14:foregroundMark x1="8046" y1="78400" x2="8046" y2="78400"/>
                            <a14:foregroundMark x1="8046" y1="86800" x2="8046" y2="86800"/>
                            <a14:foregroundMark x1="7126" y1="94800" x2="7126" y2="948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54395" y="3138511"/>
                <a:ext cx="293955" cy="168940"/>
              </a:xfrm>
              <a:prstGeom prst="rect">
                <a:avLst/>
              </a:prstGeom>
            </p:spPr>
          </p:pic>
          <p:pic>
            <p:nvPicPr>
              <p:cNvPr id="54" name="Gráfico 53" descr="Marcador">
                <a:extLst>
                  <a:ext uri="{FF2B5EF4-FFF2-40B4-BE49-F238E27FC236}">
                    <a16:creationId xmlns:a16="http://schemas.microsoft.com/office/drawing/2014/main" id="{77FAAA33-05B7-29FC-C814-4F4767E0C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p:blipFill>
            <p:spPr>
              <a:xfrm>
                <a:off x="6341886" y="3508139"/>
                <a:ext cx="400390" cy="339276"/>
              </a:xfrm>
              <a:prstGeom prst="rect">
                <a:avLst/>
              </a:prstGeom>
            </p:spPr>
          </p:pic>
          <p:pic>
            <p:nvPicPr>
              <p:cNvPr id="55" name="Gráfico 54" descr="Marcador">
                <a:extLst>
                  <a:ext uri="{FF2B5EF4-FFF2-40B4-BE49-F238E27FC236}">
                    <a16:creationId xmlns:a16="http://schemas.microsoft.com/office/drawing/2014/main" id="{D6BAA47E-CB15-3390-F693-D1C097459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166928" y="4029499"/>
                <a:ext cx="435132" cy="368716"/>
              </a:xfrm>
              <a:prstGeom prst="rect">
                <a:avLst/>
              </a:prstGeom>
            </p:spPr>
          </p:pic>
          <p:pic>
            <p:nvPicPr>
              <p:cNvPr id="56" name="Imagen 55">
                <a:extLst>
                  <a:ext uri="{FF2B5EF4-FFF2-40B4-BE49-F238E27FC236}">
                    <a16:creationId xmlns:a16="http://schemas.microsoft.com/office/drawing/2014/main" id="{C9B6271D-833C-3173-6DF4-86F28484E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6911" y="4093442"/>
                <a:ext cx="149189" cy="175517"/>
              </a:xfrm>
              <a:prstGeom prst="rect">
                <a:avLst/>
              </a:prstGeom>
            </p:spPr>
          </p:pic>
          <p:pic>
            <p:nvPicPr>
              <p:cNvPr id="57" name="Imagen 56">
                <a:extLst>
                  <a:ext uri="{FF2B5EF4-FFF2-40B4-BE49-F238E27FC236}">
                    <a16:creationId xmlns:a16="http://schemas.microsoft.com/office/drawing/2014/main" id="{C563FCB8-857D-B346-0CEA-D3F991CA99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62711" y="3556045"/>
                <a:ext cx="158740" cy="186753"/>
              </a:xfrm>
              <a:prstGeom prst="rect">
                <a:avLst/>
              </a:prstGeom>
            </p:spPr>
          </p:pic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D3953641-4FB4-6B27-6870-9F6CF8245EE7}"/>
                </a:ext>
              </a:extLst>
            </p:cNvPr>
            <p:cNvGrpSpPr/>
            <p:nvPr/>
          </p:nvGrpSpPr>
          <p:grpSpPr>
            <a:xfrm>
              <a:off x="7990476" y="4598700"/>
              <a:ext cx="2291141" cy="1546885"/>
              <a:chOff x="7864342" y="4598071"/>
              <a:chExt cx="2291141" cy="1546885"/>
            </a:xfrm>
          </p:grpSpPr>
          <p:pic>
            <p:nvPicPr>
              <p:cNvPr id="38" name="Gráfico 37" descr="Marcador">
                <a:extLst>
                  <a:ext uri="{FF2B5EF4-FFF2-40B4-BE49-F238E27FC236}">
                    <a16:creationId xmlns:a16="http://schemas.microsoft.com/office/drawing/2014/main" id="{0247993F-EA5C-B0A9-6531-4BD06B8BF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8072879" y="4598071"/>
                <a:ext cx="435132" cy="368716"/>
              </a:xfrm>
              <a:prstGeom prst="rect">
                <a:avLst/>
              </a:prstGeom>
            </p:spPr>
          </p:pic>
          <p:grpSp>
            <p:nvGrpSpPr>
              <p:cNvPr id="39" name="Grupo 38">
                <a:extLst>
                  <a:ext uri="{FF2B5EF4-FFF2-40B4-BE49-F238E27FC236}">
                    <a16:creationId xmlns:a16="http://schemas.microsoft.com/office/drawing/2014/main" id="{D1CE4CF3-AB5B-374C-4753-7CA82C61CC38}"/>
                  </a:ext>
                </a:extLst>
              </p:cNvPr>
              <p:cNvGrpSpPr/>
              <p:nvPr/>
            </p:nvGrpSpPr>
            <p:grpSpPr>
              <a:xfrm>
                <a:off x="7864342" y="4650809"/>
                <a:ext cx="2291141" cy="1494147"/>
                <a:chOff x="7852163" y="4638000"/>
                <a:chExt cx="2291141" cy="1494147"/>
              </a:xfrm>
            </p:grpSpPr>
            <p:pic>
              <p:nvPicPr>
                <p:cNvPr id="40" name="Gráfico 39" descr="Marcador">
                  <a:extLst>
                    <a:ext uri="{FF2B5EF4-FFF2-40B4-BE49-F238E27FC236}">
                      <a16:creationId xmlns:a16="http://schemas.microsoft.com/office/drawing/2014/main" id="{AC6B2CEB-9308-9929-6A59-F94AEEE761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89794" y="5435980"/>
                  <a:ext cx="400390" cy="339276"/>
                </a:xfrm>
                <a:prstGeom prst="rect">
                  <a:avLst/>
                </a:prstGeom>
              </p:spPr>
            </p:pic>
            <p:grpSp>
              <p:nvGrpSpPr>
                <p:cNvPr id="41" name="Grupo 40">
                  <a:extLst>
                    <a:ext uri="{FF2B5EF4-FFF2-40B4-BE49-F238E27FC236}">
                      <a16:creationId xmlns:a16="http://schemas.microsoft.com/office/drawing/2014/main" id="{A74E0FA6-51F9-4853-F711-5395376ABAA0}"/>
                    </a:ext>
                  </a:extLst>
                </p:cNvPr>
                <p:cNvGrpSpPr/>
                <p:nvPr/>
              </p:nvGrpSpPr>
              <p:grpSpPr>
                <a:xfrm>
                  <a:off x="7852163" y="4638000"/>
                  <a:ext cx="2291141" cy="1494147"/>
                  <a:chOff x="7866691" y="4650255"/>
                  <a:chExt cx="2291141" cy="1494147"/>
                </a:xfrm>
              </p:grpSpPr>
              <p:pic>
                <p:nvPicPr>
                  <p:cNvPr id="42" name="Imagen 41">
                    <a:extLst>
                      <a:ext uri="{FF2B5EF4-FFF2-40B4-BE49-F238E27FC236}">
                        <a16:creationId xmlns:a16="http://schemas.microsoft.com/office/drawing/2014/main" id="{AD209AB3-EF05-37E3-19BC-5ED27465C3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2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7866691" y="4924386"/>
                    <a:ext cx="1064380" cy="416047"/>
                  </a:xfrm>
                  <a:prstGeom prst="rect">
                    <a:avLst/>
                  </a:prstGeom>
                  <a:effectLst>
                    <a:glow rad="25400">
                      <a:schemeClr val="bg1">
                        <a:alpha val="85000"/>
                      </a:schemeClr>
                    </a:glow>
                  </a:effectLst>
                </p:spPr>
              </p:pic>
              <p:pic>
                <p:nvPicPr>
                  <p:cNvPr id="43" name="Imagen 42">
                    <a:extLst>
                      <a:ext uri="{FF2B5EF4-FFF2-40B4-BE49-F238E27FC236}">
                        <a16:creationId xmlns:a16="http://schemas.microsoft.com/office/drawing/2014/main" id="{4BF0FB69-CD33-E1F6-B68C-F50E9E6FA4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8073485" y="5171973"/>
                    <a:ext cx="1073849" cy="461890"/>
                  </a:xfrm>
                  <a:prstGeom prst="rect">
                    <a:avLst/>
                  </a:prstGeom>
                  <a:effectLst>
                    <a:glow rad="25400">
                      <a:schemeClr val="bg1">
                        <a:alpha val="85000"/>
                      </a:schemeClr>
                    </a:glow>
                  </a:effectLst>
                </p:spPr>
              </p:pic>
              <p:pic>
                <p:nvPicPr>
                  <p:cNvPr id="44" name="Imagen 43">
                    <a:extLst>
                      <a:ext uri="{FF2B5EF4-FFF2-40B4-BE49-F238E27FC236}">
                        <a16:creationId xmlns:a16="http://schemas.microsoft.com/office/drawing/2014/main" id="{30774E4F-D5EC-5F0B-3081-4D63B13E4F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0000" l="10000" r="93600">
                                <a14:foregroundMark x1="89700" y1="43333" x2="85300" y2="58533"/>
                                <a14:foregroundMark x1="88600" y1="62267" x2="85600" y2="63333"/>
                                <a14:foregroundMark x1="89300" y1="62000" x2="89300" y2="63333"/>
                                <a14:foregroundMark x1="93600" y1="44400" x2="93600" y2="44400"/>
                                <a14:foregroundMark x1="91900" y1="45200" x2="91900" y2="45200"/>
                                <a14:foregroundMark x1="90400" y1="42933" x2="90400" y2="42933"/>
                                <a14:foregroundMark x1="92400" y1="42800" x2="92400" y2="42800"/>
                                <a14:foregroundMark x1="87200" y1="63733" x2="87200" y2="63733"/>
                                <a14:foregroundMark x1="41000" y1="37733" x2="41000" y2="37733"/>
                                <a14:backgroundMark x1="86000" y1="63867" x2="86000" y2="63867"/>
                                <a14:backgroundMark x1="83500" y1="64400" x2="83500" y2="64400"/>
                                <a14:backgroundMark x1="78600" y1="63200" x2="78600" y2="63200"/>
                                <a14:backgroundMark x1="77900" y1="62267" x2="77900" y2="62267"/>
                                <a14:backgroundMark x1="76900" y1="65067" x2="76900" y2="65067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76374" y="4924911"/>
                    <a:ext cx="750705" cy="563029"/>
                  </a:xfrm>
                  <a:prstGeom prst="rect">
                    <a:avLst/>
                  </a:prstGeom>
                  <a:effectLst>
                    <a:glow rad="25400">
                      <a:schemeClr val="bg1">
                        <a:alpha val="40000"/>
                      </a:schemeClr>
                    </a:glow>
                  </a:effectLst>
                </p:spPr>
              </p:pic>
              <p:pic>
                <p:nvPicPr>
                  <p:cNvPr id="45" name="Imagen 44">
                    <a:extLst>
                      <a:ext uri="{FF2B5EF4-FFF2-40B4-BE49-F238E27FC236}">
                        <a16:creationId xmlns:a16="http://schemas.microsoft.com/office/drawing/2014/main" id="{42A6A740-AE62-E1E2-F31A-DBF8DA40AF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0000" l="10000" r="93600">
                                <a14:foregroundMark x1="89700" y1="43333" x2="85300" y2="58533"/>
                                <a14:foregroundMark x1="88600" y1="62267" x2="85600" y2="63333"/>
                                <a14:foregroundMark x1="89300" y1="62000" x2="89300" y2="63333"/>
                                <a14:foregroundMark x1="93600" y1="44400" x2="93600" y2="44400"/>
                                <a14:foregroundMark x1="91900" y1="45200" x2="91900" y2="45200"/>
                                <a14:foregroundMark x1="90400" y1="42933" x2="90400" y2="42933"/>
                                <a14:foregroundMark x1="92400" y1="42800" x2="92400" y2="42800"/>
                                <a14:foregroundMark x1="87200" y1="63733" x2="87200" y2="63733"/>
                                <a14:foregroundMark x1="41000" y1="37733" x2="41000" y2="37733"/>
                                <a14:backgroundMark x1="86000" y1="63867" x2="86000" y2="63867"/>
                                <a14:backgroundMark x1="83500" y1="64400" x2="83500" y2="64400"/>
                                <a14:backgroundMark x1="78600" y1="63200" x2="78600" y2="63200"/>
                                <a14:backgroundMark x1="77900" y1="62267" x2="77900" y2="62267"/>
                                <a14:backgroundMark x1="76900" y1="65067" x2="76900" y2="65067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07127" y="5089525"/>
                    <a:ext cx="750705" cy="563029"/>
                  </a:xfrm>
                  <a:prstGeom prst="rect">
                    <a:avLst/>
                  </a:prstGeom>
                  <a:effectLst>
                    <a:glow rad="25400">
                      <a:schemeClr val="bg1">
                        <a:alpha val="40000"/>
                      </a:schemeClr>
                    </a:glow>
                  </a:effectLst>
                </p:spPr>
              </p:pic>
              <p:pic>
                <p:nvPicPr>
                  <p:cNvPr id="46" name="Imagen 45">
                    <a:extLst>
                      <a:ext uri="{FF2B5EF4-FFF2-40B4-BE49-F238E27FC236}">
                        <a16:creationId xmlns:a16="http://schemas.microsoft.com/office/drawing/2014/main" id="{9A347304-3F5E-DC6A-1419-518E78CD42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37">
                            <a14:imgEffect>
                              <a14:backgroundRemoval t="9778" b="89778" l="4444" r="94667">
                                <a14:foregroundMark x1="9333" y1="40444" x2="9333" y2="40444"/>
                                <a14:foregroundMark x1="94667" y1="52889" x2="94667" y2="52889"/>
                                <a14:foregroundMark x1="4444" y1="41333" x2="4444" y2="41333"/>
                                <a14:backgroundMark x1="72444" y1="9778" x2="72444" y2="9778"/>
                                <a14:backgroundMark x1="70222" y1="84444" x2="70222" y2="84444"/>
                                <a14:backgroundMark x1="70222" y1="84444" x2="20889" y2="72000"/>
                                <a14:backgroundMark x1="93778" y1="31111" x2="71556" y2="21778"/>
                                <a14:backgroundMark x1="71556" y1="21778" x2="12889" y2="18222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388319" y="5453223"/>
                    <a:ext cx="691179" cy="691179"/>
                  </a:xfrm>
                  <a:prstGeom prst="rect">
                    <a:avLst/>
                  </a:prstGeom>
                  <a:effectLst>
                    <a:glow rad="25400">
                      <a:schemeClr val="bg1"/>
                    </a:glow>
                  </a:effectLst>
                </p:spPr>
              </p:pic>
              <p:pic>
                <p:nvPicPr>
                  <p:cNvPr id="47" name="Imagen 46">
                    <a:extLst>
                      <a:ext uri="{FF2B5EF4-FFF2-40B4-BE49-F238E27FC236}">
                        <a16:creationId xmlns:a16="http://schemas.microsoft.com/office/drawing/2014/main" id="{6BC0D142-B607-4FB0-23BD-64D43C8DC8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8201879" y="4650255"/>
                    <a:ext cx="172519" cy="202964"/>
                  </a:xfrm>
                  <a:prstGeom prst="rect">
                    <a:avLst/>
                  </a:prstGeom>
                </p:spPr>
              </p:pic>
              <p:pic>
                <p:nvPicPr>
                  <p:cNvPr id="48" name="Imagen 47">
                    <a:extLst>
                      <a:ext uri="{FF2B5EF4-FFF2-40B4-BE49-F238E27FC236}">
                        <a16:creationId xmlns:a16="http://schemas.microsoft.com/office/drawing/2014/main" id="{3439ED9D-73C8-EB4A-5F77-9C91713845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9209032" y="5485013"/>
                    <a:ext cx="159948" cy="18817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47AC4D67-7011-8334-2DB7-70A3B33EDCF8}"/>
                </a:ext>
              </a:extLst>
            </p:cNvPr>
            <p:cNvGrpSpPr/>
            <p:nvPr/>
          </p:nvGrpSpPr>
          <p:grpSpPr>
            <a:xfrm>
              <a:off x="8783056" y="3287483"/>
              <a:ext cx="1938499" cy="1015844"/>
              <a:chOff x="8666252" y="3395918"/>
              <a:chExt cx="1938499" cy="1015844"/>
            </a:xfrm>
          </p:grpSpPr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E7F40D7E-19C5-DE36-5BDA-5BD825C60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8814" b="89904" l="9961" r="89844">
                            <a14:foregroundMark x1="43359" y1="9135" x2="43359" y2="9135"/>
                            <a14:foregroundMark x1="45313" y1="8814" x2="45313" y2="8814"/>
                            <a14:foregroundMark x1="28809" y1="47917" x2="28809" y2="47917"/>
                            <a14:foregroundMark x1="26563" y1="45353" x2="26855" y2="57532"/>
                            <a14:foregroundMark x1="26855" y1="57532" x2="26953" y2="57692"/>
                            <a14:foregroundMark x1="32715" y1="31410" x2="32715" y2="31410"/>
                            <a14:foregroundMark x1="32715" y1="28205" x2="32813" y2="37340"/>
                            <a14:foregroundMark x1="32813" y1="37340" x2="32910" y2="3798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9512983" y="3705195"/>
                <a:ext cx="781481" cy="434260"/>
              </a:xfrm>
              <a:prstGeom prst="rect">
                <a:avLst/>
              </a:prstGeom>
              <a:effectLst>
                <a:glow rad="25400">
                  <a:schemeClr val="bg1">
                    <a:alpha val="40000"/>
                  </a:schemeClr>
                </a:glow>
              </a:effectLst>
            </p:spPr>
          </p:pic>
          <p:grpSp>
            <p:nvGrpSpPr>
              <p:cNvPr id="31" name="Grupo 30">
                <a:extLst>
                  <a:ext uri="{FF2B5EF4-FFF2-40B4-BE49-F238E27FC236}">
                    <a16:creationId xmlns:a16="http://schemas.microsoft.com/office/drawing/2014/main" id="{67D0A308-2C78-E66C-B35A-DBA441A09D99}"/>
                  </a:ext>
                </a:extLst>
              </p:cNvPr>
              <p:cNvGrpSpPr/>
              <p:nvPr/>
            </p:nvGrpSpPr>
            <p:grpSpPr>
              <a:xfrm>
                <a:off x="8666252" y="3395918"/>
                <a:ext cx="1938499" cy="1015844"/>
                <a:chOff x="8694811" y="3388085"/>
                <a:chExt cx="1938499" cy="928930"/>
              </a:xfrm>
            </p:grpSpPr>
            <p:pic>
              <p:nvPicPr>
                <p:cNvPr id="32" name="Imagen 31">
                  <a:extLst>
                    <a:ext uri="{FF2B5EF4-FFF2-40B4-BE49-F238E27FC236}">
                      <a16:creationId xmlns:a16="http://schemas.microsoft.com/office/drawing/2014/main" id="{58DC5191-E996-FC89-D932-C3498CE78C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3600">
                              <a14:foregroundMark x1="89700" y1="43333" x2="85300" y2="58533"/>
                              <a14:foregroundMark x1="88600" y1="62267" x2="85600" y2="63333"/>
                              <a14:foregroundMark x1="89300" y1="62000" x2="89300" y2="63333"/>
                              <a14:foregroundMark x1="93600" y1="44400" x2="93600" y2="44400"/>
                              <a14:foregroundMark x1="91900" y1="45200" x2="91900" y2="45200"/>
                              <a14:foregroundMark x1="90400" y1="42933" x2="90400" y2="42933"/>
                              <a14:foregroundMark x1="92400" y1="42800" x2="92400" y2="42800"/>
                              <a14:foregroundMark x1="87200" y1="63733" x2="87200" y2="63733"/>
                              <a14:foregroundMark x1="41000" y1="37733" x2="41000" y2="37733"/>
                              <a14:backgroundMark x1="86000" y1="63867" x2="86000" y2="63867"/>
                              <a14:backgroundMark x1="83500" y1="64400" x2="83500" y2="64400"/>
                              <a14:backgroundMark x1="78600" y1="63200" x2="78600" y2="63200"/>
                              <a14:backgroundMark x1="77900" y1="62267" x2="77900" y2="62267"/>
                              <a14:backgroundMark x1="76900" y1="65067" x2="76900" y2="65067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94811" y="3408440"/>
                  <a:ext cx="750705" cy="563029"/>
                </a:xfrm>
                <a:prstGeom prst="rect">
                  <a:avLst/>
                </a:prstGeom>
                <a:effectLst>
                  <a:glow rad="25400">
                    <a:schemeClr val="bg1">
                      <a:alpha val="40000"/>
                    </a:schemeClr>
                  </a:glow>
                </a:effectLst>
              </p:spPr>
            </p:pic>
            <p:pic>
              <p:nvPicPr>
                <p:cNvPr id="33" name="Imagen 32">
                  <a:extLst>
                    <a:ext uri="{FF2B5EF4-FFF2-40B4-BE49-F238E27FC236}">
                      <a16:creationId xmlns:a16="http://schemas.microsoft.com/office/drawing/2014/main" id="{04C03EA6-5E7E-C0AE-6CE3-E21512C177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8814" b="89904" l="9961" r="89844">
                              <a14:foregroundMark x1="43359" y1="9135" x2="43359" y2="9135"/>
                              <a14:foregroundMark x1="45313" y1="8814" x2="45313" y2="8814"/>
                              <a14:foregroundMark x1="28809" y1="47917" x2="28809" y2="47917"/>
                              <a14:foregroundMark x1="26563" y1="45353" x2="26855" y2="57532"/>
                              <a14:foregroundMark x1="26855" y1="57532" x2="26953" y2="57692"/>
                              <a14:foregroundMark x1="32715" y1="31410" x2="32715" y2="31410"/>
                              <a14:foregroundMark x1="32715" y1="28205" x2="32813" y2="37340"/>
                              <a14:foregroundMark x1="32813" y1="37340" x2="32910" y2="3798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838802" y="3427178"/>
                  <a:ext cx="781481" cy="476214"/>
                </a:xfrm>
                <a:prstGeom prst="rect">
                  <a:avLst/>
                </a:prstGeom>
                <a:effectLst>
                  <a:glow rad="25400">
                    <a:schemeClr val="bg1">
                      <a:alpha val="40000"/>
                    </a:schemeClr>
                  </a:glow>
                </a:effectLst>
              </p:spPr>
            </p:pic>
            <p:pic>
              <p:nvPicPr>
                <p:cNvPr id="34" name="Imagen 33">
                  <a:extLst>
                    <a:ext uri="{FF2B5EF4-FFF2-40B4-BE49-F238E27FC236}">
                      <a16:creationId xmlns:a16="http://schemas.microsoft.com/office/drawing/2014/main" id="{C3F966E5-4FB2-29E1-043C-4C74402F8A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8814" b="89904" l="9961" r="89844">
                              <a14:foregroundMark x1="43359" y1="9135" x2="43359" y2="9135"/>
                              <a14:foregroundMark x1="45313" y1="8814" x2="45313" y2="8814"/>
                              <a14:foregroundMark x1="28809" y1="47917" x2="28809" y2="47917"/>
                              <a14:foregroundMark x1="26563" y1="45353" x2="26855" y2="57532"/>
                              <a14:foregroundMark x1="26855" y1="57532" x2="26953" y2="57692"/>
                              <a14:foregroundMark x1="32715" y1="31410" x2="32715" y2="31410"/>
                              <a14:foregroundMark x1="32715" y1="28205" x2="32813" y2="37340"/>
                              <a14:foregroundMark x1="32813" y1="37340" x2="32910" y2="3798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851829" y="3840801"/>
                  <a:ext cx="781481" cy="476214"/>
                </a:xfrm>
                <a:prstGeom prst="rect">
                  <a:avLst/>
                </a:prstGeom>
                <a:effectLst>
                  <a:glow rad="25400">
                    <a:schemeClr val="bg1">
                      <a:alpha val="40000"/>
                    </a:schemeClr>
                  </a:glow>
                </a:effectLst>
              </p:spPr>
            </p:pic>
            <p:pic>
              <p:nvPicPr>
                <p:cNvPr id="35" name="Imagen 34">
                  <a:extLst>
                    <a:ext uri="{FF2B5EF4-FFF2-40B4-BE49-F238E27FC236}">
                      <a16:creationId xmlns:a16="http://schemas.microsoft.com/office/drawing/2014/main" id="{29172ADD-2876-4D53-88ED-4B547B2F68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3600">
                              <a14:foregroundMark x1="89700" y1="43333" x2="85300" y2="58533"/>
                              <a14:foregroundMark x1="88600" y1="62267" x2="85600" y2="63333"/>
                              <a14:foregroundMark x1="89300" y1="62000" x2="89300" y2="63333"/>
                              <a14:foregroundMark x1="93600" y1="44400" x2="93600" y2="44400"/>
                              <a14:foregroundMark x1="91900" y1="45200" x2="91900" y2="45200"/>
                              <a14:foregroundMark x1="90400" y1="42933" x2="90400" y2="42933"/>
                              <a14:foregroundMark x1="92400" y1="42800" x2="92400" y2="42800"/>
                              <a14:foregroundMark x1="87200" y1="63733" x2="87200" y2="63733"/>
                              <a14:foregroundMark x1="41000" y1="37733" x2="41000" y2="37733"/>
                              <a14:backgroundMark x1="86000" y1="63867" x2="86000" y2="63867"/>
                              <a14:backgroundMark x1="83500" y1="64400" x2="83500" y2="64400"/>
                              <a14:backgroundMark x1="78600" y1="63200" x2="78600" y2="63200"/>
                              <a14:backgroundMark x1="77900" y1="62267" x2="77900" y2="62267"/>
                              <a14:backgroundMark x1="76900" y1="65067" x2="76900" y2="65067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5564" y="3573054"/>
                  <a:ext cx="750705" cy="563029"/>
                </a:xfrm>
                <a:prstGeom prst="rect">
                  <a:avLst/>
                </a:prstGeom>
                <a:effectLst>
                  <a:glow rad="25400">
                    <a:schemeClr val="bg1">
                      <a:alpha val="40000"/>
                    </a:schemeClr>
                  </a:glow>
                </a:effectLst>
              </p:spPr>
            </p:pic>
            <p:pic>
              <p:nvPicPr>
                <p:cNvPr id="36" name="Gráfico 35" descr="Marcador">
                  <a:extLst>
                    <a:ext uri="{FF2B5EF4-FFF2-40B4-BE49-F238E27FC236}">
                      <a16:creationId xmlns:a16="http://schemas.microsoft.com/office/drawing/2014/main" id="{B3450E46-7FFA-9AFC-9F38-5990E6520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2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04837" y="3388085"/>
                  <a:ext cx="400390" cy="339276"/>
                </a:xfrm>
                <a:prstGeom prst="rect">
                  <a:avLst/>
                </a:prstGeom>
              </p:spPr>
            </p:pic>
            <p:pic>
              <p:nvPicPr>
                <p:cNvPr id="37" name="Imagen 36">
                  <a:extLst>
                    <a:ext uri="{FF2B5EF4-FFF2-40B4-BE49-F238E27FC236}">
                      <a16:creationId xmlns:a16="http://schemas.microsoft.com/office/drawing/2014/main" id="{202E2B10-BF1E-AB63-881A-CFA7A251DF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541542" y="3485630"/>
                  <a:ext cx="148620" cy="17484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1E117FB6-450C-4D5F-CB8B-03B6982A83C7}"/>
                </a:ext>
              </a:extLst>
            </p:cNvPr>
            <p:cNvGrpSpPr/>
            <p:nvPr/>
          </p:nvGrpSpPr>
          <p:grpSpPr>
            <a:xfrm>
              <a:off x="7605250" y="686237"/>
              <a:ext cx="688991" cy="763416"/>
              <a:chOff x="7384494" y="4151450"/>
              <a:chExt cx="688991" cy="763416"/>
            </a:xfrm>
          </p:grpSpPr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7F870370-9129-B174-B3DE-452F96BF5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84494" y="4438641"/>
                <a:ext cx="688991" cy="476225"/>
              </a:xfrm>
              <a:prstGeom prst="rect">
                <a:avLst/>
              </a:prstGeom>
            </p:spPr>
          </p:pic>
          <p:pic>
            <p:nvPicPr>
              <p:cNvPr id="28" name="Gráfico 29" descr="Marcador">
                <a:extLst>
                  <a:ext uri="{FF2B5EF4-FFF2-40B4-BE49-F238E27FC236}">
                    <a16:creationId xmlns:a16="http://schemas.microsoft.com/office/drawing/2014/main" id="{A194C933-01C7-E4E4-BCDB-C89B9450D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500970" y="4151450"/>
                <a:ext cx="435132" cy="401862"/>
              </a:xfrm>
              <a:prstGeom prst="rect">
                <a:avLst/>
              </a:prstGeom>
            </p:spPr>
          </p:pic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CCBA383B-1DE1-1763-C314-D5D484DB6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596618" y="4188061"/>
                <a:ext cx="208132" cy="244863"/>
              </a:xfrm>
              <a:prstGeom prst="rect">
                <a:avLst/>
              </a:prstGeom>
            </p:spPr>
          </p:pic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1DB01A50-A0F4-4245-7626-E845EF31BA25}"/>
                </a:ext>
              </a:extLst>
            </p:cNvPr>
            <p:cNvGrpSpPr/>
            <p:nvPr/>
          </p:nvGrpSpPr>
          <p:grpSpPr>
            <a:xfrm>
              <a:off x="7126728" y="1485059"/>
              <a:ext cx="823017" cy="650366"/>
              <a:chOff x="8156858" y="487859"/>
              <a:chExt cx="823017" cy="650366"/>
            </a:xfrm>
          </p:grpSpPr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C2BC42E9-C4A9-7BB7-2FEC-103C973C0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2405" b="96477" l="1800" r="94550">
                            <a14:foregroundMark x1="46350" y1="78915" x2="25500" y2="80537"/>
                            <a14:foregroundMark x1="6450" y1="60347" x2="19850" y2="90716"/>
                            <a14:foregroundMark x1="26500" y1="96085" x2="18050" y2="96644"/>
                            <a14:foregroundMark x1="92900" y1="74441" x2="94550" y2="58725"/>
                            <a14:foregroundMark x1="71350" y1="39653" x2="71350" y2="39653"/>
                            <a14:foregroundMark x1="61250" y1="39821" x2="34100" y2="42058"/>
                            <a14:foregroundMark x1="43400" y1="38870" x2="43050" y2="48714"/>
                            <a14:foregroundMark x1="39050" y1="48881" x2="51150" y2="51846"/>
                            <a14:foregroundMark x1="64250" y1="40548" x2="51400" y2="52796"/>
                            <a14:foregroundMark x1="51400" y1="52796" x2="58500" y2="44463"/>
                            <a14:foregroundMark x1="58500" y1="44463" x2="68500" y2="45358"/>
                            <a14:foregroundMark x1="68500" y1="45358" x2="60100" y2="46532"/>
                            <a14:foregroundMark x1="60100" y1="46532" x2="61050" y2="55537"/>
                            <a14:foregroundMark x1="61050" y1="55537" x2="73750" y2="55705"/>
                            <a14:foregroundMark x1="73750" y1="55705" x2="75450" y2="44911"/>
                            <a14:foregroundMark x1="75450" y1="44911" x2="60350" y2="40492"/>
                            <a14:foregroundMark x1="60350" y1="40492" x2="40800" y2="45134"/>
                            <a14:foregroundMark x1="40800" y1="45134" x2="41700" y2="49441"/>
                            <a14:foregroundMark x1="42050" y1="40548" x2="34400" y2="38758"/>
                            <a14:foregroundMark x1="34400" y1="38758" x2="35550" y2="49049"/>
                            <a14:foregroundMark x1="35550" y1="49049" x2="42550" y2="50391"/>
                            <a14:foregroundMark x1="76000" y1="41107" x2="76100" y2="55872"/>
                            <a14:foregroundMark x1="76100" y1="55872" x2="75650" y2="40772"/>
                            <a14:foregroundMark x1="75650" y1="40772" x2="65750" y2="39653"/>
                            <a14:foregroundMark x1="1800" y1="61689" x2="1800" y2="61689"/>
                            <a14:foregroundMark x1="83450" y1="8725" x2="83300" y2="15716"/>
                            <a14:foregroundMark x1="83300" y1="15940" x2="83300" y2="45358"/>
                            <a14:foregroundMark x1="89900" y1="14989" x2="76150" y2="14653"/>
                            <a14:foregroundMark x1="81800" y1="13702" x2="91200" y2="14094"/>
                            <a14:foregroundMark x1="82450" y1="16667" x2="82950" y2="47763"/>
                            <a14:foregroundMark x1="82300" y1="45749" x2="82450" y2="50951"/>
                            <a14:foregroundMark x1="83100" y1="2405" x2="83450" y2="7215"/>
                            <a14:foregroundMark x1="78950" y1="11857" x2="72550" y2="30145"/>
                            <a14:foregroundMark x1="72550" y1="30145" x2="72200" y2="33333"/>
                            <a14:foregroundMark x1="83450" y1="8166" x2="94550" y2="55201"/>
                            <a14:foregroundMark x1="83600" y1="18680" x2="85250" y2="53691"/>
                            <a14:foregroundMark x1="85250" y1="53691" x2="85950" y2="55537"/>
                            <a14:foregroundMark x1="85600" y1="19631" x2="77000" y2="32774"/>
                            <a14:foregroundMark x1="81300" y1="11465" x2="74500" y2="30537"/>
                            <a14:foregroundMark x1="89550" y1="31488" x2="86500" y2="16890"/>
                            <a14:foregroundMark x1="86500" y1="16890" x2="86400" y2="16834"/>
                            <a14:foregroundMark x1="78950" y1="15548" x2="75150" y2="26454"/>
                            <a14:foregroundMark x1="91700" y1="54251" x2="91700" y2="54251"/>
                            <a14:foregroundMark x1="78800" y1="42617" x2="78800" y2="42617"/>
                            <a14:foregroundMark x1="79800" y1="47204" x2="81100" y2="36353"/>
                            <a14:foregroundMark x1="81100" y1="36353" x2="92700" y2="5704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8567440" y="487859"/>
                <a:ext cx="412435" cy="368716"/>
              </a:xfrm>
              <a:prstGeom prst="rect">
                <a:avLst/>
              </a:prstGeom>
            </p:spPr>
          </p:pic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F99FC1A8-146D-CBF1-D18C-DB6BE0D75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8400" b="94800" l="7126" r="94943">
                            <a14:foregroundMark x1="65517" y1="8400" x2="59080" y2="8400"/>
                            <a14:foregroundMark x1="54253" y1="32800" x2="54253" y2="32800"/>
                            <a14:foregroundMark x1="92644" y1="11200" x2="92644" y2="11200"/>
                            <a14:foregroundMark x1="95402" y1="63200" x2="95402" y2="63200"/>
                            <a14:foregroundMark x1="23678" y1="8800" x2="23678" y2="8800"/>
                            <a14:foregroundMark x1="22759" y1="8400" x2="19310" y2="14800"/>
                            <a14:foregroundMark x1="23678" y1="23200" x2="21609" y2="30800"/>
                            <a14:foregroundMark x1="28046" y1="32400" x2="28046" y2="32400"/>
                            <a14:foregroundMark x1="28046" y1="32400" x2="28046" y2="32400"/>
                            <a14:foregroundMark x1="28046" y1="32400" x2="27586" y2="35600"/>
                            <a14:foregroundMark x1="33793" y1="31200" x2="32184" y2="29200"/>
                            <a14:foregroundMark x1="7356" y1="54800" x2="7356" y2="54800"/>
                            <a14:foregroundMark x1="7126" y1="14800" x2="7126" y2="14800"/>
                            <a14:foregroundMark x1="8046" y1="22400" x2="8046" y2="22400"/>
                            <a14:foregroundMark x1="7816" y1="29600" x2="7816" y2="29600"/>
                            <a14:foregroundMark x1="8046" y1="38800" x2="8046" y2="38800"/>
                            <a14:foregroundMark x1="7356" y1="45200" x2="7356" y2="45200"/>
                            <a14:foregroundMark x1="8046" y1="37600" x2="8046" y2="37600"/>
                            <a14:foregroundMark x1="7816" y1="63200" x2="7816" y2="63200"/>
                            <a14:foregroundMark x1="8276" y1="71200" x2="8276" y2="71200"/>
                            <a14:foregroundMark x1="8046" y1="78400" x2="8046" y2="78400"/>
                            <a14:foregroundMark x1="8046" y1="86800" x2="8046" y2="86800"/>
                            <a14:foregroundMark x1="7126" y1="94800" x2="7126" y2="948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56858" y="565406"/>
                <a:ext cx="384715" cy="221101"/>
              </a:xfrm>
              <a:prstGeom prst="rect">
                <a:avLst/>
              </a:prstGeom>
            </p:spPr>
          </p:pic>
          <p:grpSp>
            <p:nvGrpSpPr>
              <p:cNvPr id="24" name="Grupo 23">
                <a:extLst>
                  <a:ext uri="{FF2B5EF4-FFF2-40B4-BE49-F238E27FC236}">
                    <a16:creationId xmlns:a16="http://schemas.microsoft.com/office/drawing/2014/main" id="{1FD9F94A-507F-E628-26F8-AD6E057C09BA}"/>
                  </a:ext>
                </a:extLst>
              </p:cNvPr>
              <p:cNvGrpSpPr/>
              <p:nvPr/>
            </p:nvGrpSpPr>
            <p:grpSpPr>
              <a:xfrm>
                <a:off x="8182725" y="686237"/>
                <a:ext cx="533404" cy="451988"/>
                <a:chOff x="10208429" y="938935"/>
                <a:chExt cx="533404" cy="451988"/>
              </a:xfrm>
            </p:grpSpPr>
            <p:pic>
              <p:nvPicPr>
                <p:cNvPr id="25" name="Gráfico 64" descr="Marcador">
                  <a:extLst>
                    <a:ext uri="{FF2B5EF4-FFF2-40B4-BE49-F238E27FC236}">
                      <a16:creationId xmlns:a16="http://schemas.microsoft.com/office/drawing/2014/main" id="{008F2287-FBED-562A-B47E-03464EEBC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08429" y="938935"/>
                  <a:ext cx="533404" cy="451988"/>
                </a:xfrm>
                <a:prstGeom prst="rect">
                  <a:avLst/>
                </a:prstGeom>
              </p:spPr>
            </p:pic>
            <p:pic>
              <p:nvPicPr>
                <p:cNvPr id="26" name="Imagen 25">
                  <a:extLst>
                    <a:ext uri="{FF2B5EF4-FFF2-40B4-BE49-F238E27FC236}">
                      <a16:creationId xmlns:a16="http://schemas.microsoft.com/office/drawing/2014/main" id="{4CAFCAD0-6786-00A9-8F93-62AF593AA3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365513" y="994159"/>
                  <a:ext cx="250144" cy="29428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82" name="CuadroTexto 81">
            <a:extLst>
              <a:ext uri="{FF2B5EF4-FFF2-40B4-BE49-F238E27FC236}">
                <a16:creationId xmlns:a16="http://schemas.microsoft.com/office/drawing/2014/main" id="{38069D93-A06C-DC50-7409-624C1CC792DD}"/>
              </a:ext>
            </a:extLst>
          </p:cNvPr>
          <p:cNvSpPr txBox="1"/>
          <p:nvPr/>
        </p:nvSpPr>
        <p:spPr>
          <a:xfrm>
            <a:off x="782748" y="326391"/>
            <a:ext cx="74087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Investigaciones en Acuicultura y Pesca</a:t>
            </a:r>
          </a:p>
        </p:txBody>
      </p:sp>
      <p:pic>
        <p:nvPicPr>
          <p:cNvPr id="83" name="Imagen 82">
            <a:extLst>
              <a:ext uri="{FF2B5EF4-FFF2-40B4-BE49-F238E27FC236}">
                <a16:creationId xmlns:a16="http://schemas.microsoft.com/office/drawing/2014/main" id="{9E5F8D61-6066-21F1-653D-6166D24BDF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3" y="2962977"/>
            <a:ext cx="243628" cy="231261"/>
          </a:xfrm>
          <a:prstGeom prst="rect">
            <a:avLst/>
          </a:prstGeom>
          <a:effectLst/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B5D44D17-B753-EEDA-F999-73D3E2E4B3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3" y="3313151"/>
            <a:ext cx="243628" cy="231261"/>
          </a:xfrm>
          <a:prstGeom prst="rect">
            <a:avLst/>
          </a:prstGeom>
          <a:effectLst/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557006C6-5ECF-1D12-555D-B82655D7F7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3" y="3668437"/>
            <a:ext cx="243628" cy="231261"/>
          </a:xfrm>
          <a:prstGeom prst="rect">
            <a:avLst/>
          </a:prstGeom>
          <a:effectLst/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336DB63B-DB57-86EE-FA55-95497AC70E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3" y="4007077"/>
            <a:ext cx="243628" cy="231261"/>
          </a:xfrm>
          <a:prstGeom prst="rect">
            <a:avLst/>
          </a:prstGeom>
          <a:effectLst/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8239D5A6-51EE-0158-1A7F-96A95FECDA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3" y="4354607"/>
            <a:ext cx="243628" cy="231261"/>
          </a:xfrm>
          <a:prstGeom prst="rect">
            <a:avLst/>
          </a:prstGeom>
          <a:effectLst/>
        </p:spPr>
      </p:pic>
      <p:sp>
        <p:nvSpPr>
          <p:cNvPr id="88" name="CuadroTexto 87">
            <a:extLst>
              <a:ext uri="{FF2B5EF4-FFF2-40B4-BE49-F238E27FC236}">
                <a16:creationId xmlns:a16="http://schemas.microsoft.com/office/drawing/2014/main" id="{4BF98682-CC46-1FD6-AC46-4F6EC7E5F8BD}"/>
              </a:ext>
            </a:extLst>
          </p:cNvPr>
          <p:cNvSpPr txBox="1"/>
          <p:nvPr/>
        </p:nvSpPr>
        <p:spPr>
          <a:xfrm>
            <a:off x="968107" y="4849027"/>
            <a:ext cx="248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Pesca:</a:t>
            </a:r>
          </a:p>
        </p:txBody>
      </p:sp>
      <p:pic>
        <p:nvPicPr>
          <p:cNvPr id="89" name="Imagen 88">
            <a:extLst>
              <a:ext uri="{FF2B5EF4-FFF2-40B4-BE49-F238E27FC236}">
                <a16:creationId xmlns:a16="http://schemas.microsoft.com/office/drawing/2014/main" id="{0C52D5E3-0C23-D7E5-D8CF-EB625B249A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3" y="5322534"/>
            <a:ext cx="243628" cy="231261"/>
          </a:xfrm>
          <a:prstGeom prst="rect">
            <a:avLst/>
          </a:prstGeom>
          <a:effectLst/>
        </p:spPr>
      </p:pic>
      <p:sp>
        <p:nvSpPr>
          <p:cNvPr id="90" name="CuadroTexto 89">
            <a:extLst>
              <a:ext uri="{FF2B5EF4-FFF2-40B4-BE49-F238E27FC236}">
                <a16:creationId xmlns:a16="http://schemas.microsoft.com/office/drawing/2014/main" id="{51B391C0-B49A-20B5-4E3F-16AC9ECE6E7F}"/>
              </a:ext>
            </a:extLst>
          </p:cNvPr>
          <p:cNvSpPr txBox="1"/>
          <p:nvPr/>
        </p:nvSpPr>
        <p:spPr>
          <a:xfrm>
            <a:off x="1310751" y="5312548"/>
            <a:ext cx="3500121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7. Programa Observadores Pesqueros de Colombia 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8. Ornamentales</a:t>
            </a:r>
          </a:p>
        </p:txBody>
      </p:sp>
      <p:pic>
        <p:nvPicPr>
          <p:cNvPr id="91" name="Imagen 90">
            <a:extLst>
              <a:ext uri="{FF2B5EF4-FFF2-40B4-BE49-F238E27FC236}">
                <a16:creationId xmlns:a16="http://schemas.microsoft.com/office/drawing/2014/main" id="{F57336C6-E1D7-A1D8-3995-FFB45A3352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3" y="5861044"/>
            <a:ext cx="243628" cy="2312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004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B9AF8C-661D-3DD2-83A7-1A5FA4C5ABC4}"/>
              </a:ext>
            </a:extLst>
          </p:cNvPr>
          <p:cNvSpPr txBox="1"/>
          <p:nvPr/>
        </p:nvSpPr>
        <p:spPr>
          <a:xfrm>
            <a:off x="3416172" y="1422223"/>
            <a:ext cx="23845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Sabaleta     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 err="1">
                <a:solidFill>
                  <a:srgbClr val="3A3838"/>
                </a:solidFill>
                <a:effectLst/>
                <a:latin typeface="Montserrat" pitchFamily="2" charset="0"/>
              </a:rPr>
              <a:t>Pataló</a:t>
            </a: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 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Acuaponía- Policultivos 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 err="1">
                <a:solidFill>
                  <a:srgbClr val="3A3838"/>
                </a:solidFill>
                <a:effectLst/>
                <a:latin typeface="Montserrat" pitchFamily="2" charset="0"/>
              </a:rPr>
              <a:t>Arawana</a:t>
            </a: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 y </a:t>
            </a:r>
            <a:r>
              <a:rPr lang="es-ES" sz="1400" b="0" i="0" u="none" strike="noStrike" dirty="0" err="1">
                <a:solidFill>
                  <a:srgbClr val="3A3838"/>
                </a:solidFill>
                <a:effectLst/>
                <a:latin typeface="Montserrat" pitchFamily="2" charset="0"/>
              </a:rPr>
              <a:t>pirarucú</a:t>
            </a:r>
            <a:endParaRPr lang="es-ES" sz="1400" b="0" i="0" u="none" strike="noStrike" dirty="0">
              <a:solidFill>
                <a:srgbClr val="3A3838"/>
              </a:solidFill>
              <a:effectLst/>
              <a:latin typeface="Montserrat" pitchFamily="2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38069D93-A06C-DC50-7409-624C1CC792DD}"/>
              </a:ext>
            </a:extLst>
          </p:cNvPr>
          <p:cNvSpPr txBox="1"/>
          <p:nvPr/>
        </p:nvSpPr>
        <p:spPr>
          <a:xfrm>
            <a:off x="782748" y="326391"/>
            <a:ext cx="7408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Recursos Invertidos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A61CEF-3A90-DA2C-FE18-708279B17B99}"/>
              </a:ext>
            </a:extLst>
          </p:cNvPr>
          <p:cNvSpPr txBox="1"/>
          <p:nvPr/>
        </p:nvSpPr>
        <p:spPr>
          <a:xfrm>
            <a:off x="2935145" y="2980217"/>
            <a:ext cx="3662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Ejecución Nov-Dic y Reservas </a:t>
            </a:r>
            <a:r>
              <a:rPr lang="es-ES" sz="1200" b="1" i="0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Presup</a:t>
            </a:r>
            <a:r>
              <a:rPr lang="es-ES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D1FE067-5022-653B-1E44-E9D1E0E75F8D}"/>
              </a:ext>
            </a:extLst>
          </p:cNvPr>
          <p:cNvSpPr/>
          <p:nvPr/>
        </p:nvSpPr>
        <p:spPr>
          <a:xfrm rot="16200000">
            <a:off x="3647071" y="549008"/>
            <a:ext cx="45719" cy="4585436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17303CA-B697-B521-5228-08753CB8AE66}"/>
              </a:ext>
            </a:extLst>
          </p:cNvPr>
          <p:cNvSpPr txBox="1"/>
          <p:nvPr/>
        </p:nvSpPr>
        <p:spPr>
          <a:xfrm>
            <a:off x="1373711" y="1799249"/>
            <a:ext cx="219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$689,2</a:t>
            </a:r>
          </a:p>
        </p:txBody>
      </p:sp>
      <p:pic>
        <p:nvPicPr>
          <p:cNvPr id="92" name="Imagen 91">
            <a:extLst>
              <a:ext uri="{FF2B5EF4-FFF2-40B4-BE49-F238E27FC236}">
                <a16:creationId xmlns:a16="http://schemas.microsoft.com/office/drawing/2014/main" id="{E646999C-9FC0-CA13-2CF1-AF032D3474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23" y="1432209"/>
            <a:ext cx="243628" cy="231261"/>
          </a:xfrm>
          <a:prstGeom prst="rect">
            <a:avLst/>
          </a:prstGeom>
          <a:effectLst/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AFDD35F7-61B7-0031-E748-C7FFDC140E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23" y="1790582"/>
            <a:ext cx="243628" cy="231261"/>
          </a:xfrm>
          <a:prstGeom prst="rect">
            <a:avLst/>
          </a:prstGeom>
          <a:effectLst/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8F430CC5-F57D-FDF8-A3A1-7ABC1BB052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23" y="2126062"/>
            <a:ext cx="243628" cy="231261"/>
          </a:xfrm>
          <a:prstGeom prst="rect">
            <a:avLst/>
          </a:prstGeom>
          <a:effectLst/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CF349E5F-6F92-D3C4-46E0-3C23C23ED1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23" y="2461542"/>
            <a:ext cx="243628" cy="231261"/>
          </a:xfrm>
          <a:prstGeom prst="rect">
            <a:avLst/>
          </a:prstGeom>
          <a:effectLst/>
        </p:spPr>
      </p:pic>
      <p:sp>
        <p:nvSpPr>
          <p:cNvPr id="96" name="CuadroTexto 95">
            <a:extLst>
              <a:ext uri="{FF2B5EF4-FFF2-40B4-BE49-F238E27FC236}">
                <a16:creationId xmlns:a16="http://schemas.microsoft.com/office/drawing/2014/main" id="{94ED2FC4-E62A-C8EA-05D7-46A6DD0EF680}"/>
              </a:ext>
            </a:extLst>
          </p:cNvPr>
          <p:cNvSpPr txBox="1"/>
          <p:nvPr/>
        </p:nvSpPr>
        <p:spPr>
          <a:xfrm>
            <a:off x="1373711" y="2840305"/>
            <a:ext cx="219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Año 2021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0C0B6F86-736A-2B10-D8A6-C15D91CBFF01}"/>
              </a:ext>
            </a:extLst>
          </p:cNvPr>
          <p:cNvSpPr txBox="1"/>
          <p:nvPr/>
        </p:nvSpPr>
        <p:spPr>
          <a:xfrm>
            <a:off x="3673347" y="3499105"/>
            <a:ext cx="1460628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Probióticos </a:t>
            </a:r>
            <a:endParaRPr lang="es-ES" sz="1400" dirty="0">
              <a:solidFill>
                <a:srgbClr val="3A3838"/>
              </a:solidFill>
              <a:latin typeface="Montserrat" pitchFamily="2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Acuaponía         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POPC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0A929C55-278E-6FAD-3BED-F7A10743129C}"/>
              </a:ext>
            </a:extLst>
          </p:cNvPr>
          <p:cNvSpPr txBox="1"/>
          <p:nvPr/>
        </p:nvSpPr>
        <p:spPr>
          <a:xfrm>
            <a:off x="2935145" y="4714199"/>
            <a:ext cx="3662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Convenios en pesca y acuicultura</a:t>
            </a: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2EE89B42-57EE-C99B-8DA8-5940D3501376}"/>
              </a:ext>
            </a:extLst>
          </p:cNvPr>
          <p:cNvSpPr/>
          <p:nvPr/>
        </p:nvSpPr>
        <p:spPr>
          <a:xfrm rot="16200000">
            <a:off x="3964756" y="1965304"/>
            <a:ext cx="45719" cy="5220807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5C9E3D9B-8C78-3558-3A11-F49F923C0FBA}"/>
              </a:ext>
            </a:extLst>
          </p:cNvPr>
          <p:cNvSpPr txBox="1"/>
          <p:nvPr/>
        </p:nvSpPr>
        <p:spPr>
          <a:xfrm>
            <a:off x="1373711" y="3686398"/>
            <a:ext cx="219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$3.980,6 </a:t>
            </a:r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98244F54-4270-57AF-BC4C-FCCCFE82EB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98" y="3509091"/>
            <a:ext cx="243628" cy="231261"/>
          </a:xfrm>
          <a:prstGeom prst="rect">
            <a:avLst/>
          </a:prstGeom>
          <a:effectLst/>
        </p:spPr>
      </p:pic>
      <p:pic>
        <p:nvPicPr>
          <p:cNvPr id="102" name="Imagen 101">
            <a:extLst>
              <a:ext uri="{FF2B5EF4-FFF2-40B4-BE49-F238E27FC236}">
                <a16:creationId xmlns:a16="http://schemas.microsoft.com/office/drawing/2014/main" id="{F12F7954-D342-39E9-7FDA-8B9175B1AA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98" y="3867464"/>
            <a:ext cx="243628" cy="231261"/>
          </a:xfrm>
          <a:prstGeom prst="rect">
            <a:avLst/>
          </a:prstGeom>
          <a:effectLst/>
        </p:spPr>
      </p:pic>
      <p:pic>
        <p:nvPicPr>
          <p:cNvPr id="103" name="Imagen 102">
            <a:extLst>
              <a:ext uri="{FF2B5EF4-FFF2-40B4-BE49-F238E27FC236}">
                <a16:creationId xmlns:a16="http://schemas.microsoft.com/office/drawing/2014/main" id="{34E64EC3-5133-4FE1-DCCB-ED5C11A2D2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98" y="4202944"/>
            <a:ext cx="243628" cy="231261"/>
          </a:xfrm>
          <a:prstGeom prst="rect">
            <a:avLst/>
          </a:prstGeom>
          <a:effectLst/>
        </p:spPr>
      </p:pic>
      <p:sp>
        <p:nvSpPr>
          <p:cNvPr id="105" name="CuadroTexto 104">
            <a:extLst>
              <a:ext uri="{FF2B5EF4-FFF2-40B4-BE49-F238E27FC236}">
                <a16:creationId xmlns:a16="http://schemas.microsoft.com/office/drawing/2014/main" id="{3829175C-5735-1058-CC61-BC136667F5E4}"/>
              </a:ext>
            </a:extLst>
          </p:cNvPr>
          <p:cNvSpPr txBox="1"/>
          <p:nvPr/>
        </p:nvSpPr>
        <p:spPr>
          <a:xfrm>
            <a:off x="1373711" y="4574287"/>
            <a:ext cx="219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Año 2022</a:t>
            </a:r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F109D460-9D42-FD5E-176A-9983C900E1F0}"/>
              </a:ext>
            </a:extLst>
          </p:cNvPr>
          <p:cNvSpPr txBox="1"/>
          <p:nvPr/>
        </p:nvSpPr>
        <p:spPr>
          <a:xfrm>
            <a:off x="5208562" y="3499105"/>
            <a:ext cx="1763737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Ornamentales   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Sanidad</a:t>
            </a:r>
          </a:p>
        </p:txBody>
      </p:sp>
      <p:pic>
        <p:nvPicPr>
          <p:cNvPr id="109" name="Imagen 108">
            <a:extLst>
              <a:ext uri="{FF2B5EF4-FFF2-40B4-BE49-F238E27FC236}">
                <a16:creationId xmlns:a16="http://schemas.microsoft.com/office/drawing/2014/main" id="{05EDB1E7-BDB7-8A6E-7EE8-892860854F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49" y="3509091"/>
            <a:ext cx="243628" cy="231261"/>
          </a:xfrm>
          <a:prstGeom prst="rect">
            <a:avLst/>
          </a:prstGeom>
          <a:effectLst/>
        </p:spPr>
      </p:pic>
      <p:pic>
        <p:nvPicPr>
          <p:cNvPr id="110" name="Imagen 109">
            <a:extLst>
              <a:ext uri="{FF2B5EF4-FFF2-40B4-BE49-F238E27FC236}">
                <a16:creationId xmlns:a16="http://schemas.microsoft.com/office/drawing/2014/main" id="{F5D7D030-D2D3-F840-572F-DCF72771EA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49" y="3867464"/>
            <a:ext cx="243628" cy="231261"/>
          </a:xfrm>
          <a:prstGeom prst="rect">
            <a:avLst/>
          </a:prstGeom>
          <a:effectLst/>
        </p:spPr>
      </p:pic>
      <p:sp>
        <p:nvSpPr>
          <p:cNvPr id="122" name="CuadroTexto 121">
            <a:extLst>
              <a:ext uri="{FF2B5EF4-FFF2-40B4-BE49-F238E27FC236}">
                <a16:creationId xmlns:a16="http://schemas.microsoft.com/office/drawing/2014/main" id="{9398FCD1-D9BB-A0CF-904F-2CFC47C0B53D}"/>
              </a:ext>
            </a:extLst>
          </p:cNvPr>
          <p:cNvSpPr txBox="1"/>
          <p:nvPr/>
        </p:nvSpPr>
        <p:spPr>
          <a:xfrm>
            <a:off x="3416172" y="5244740"/>
            <a:ext cx="2384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s-ES" sz="1400" b="0" i="0" u="none" strike="noStrike" dirty="0">
                <a:solidFill>
                  <a:srgbClr val="3A3838"/>
                </a:solidFill>
                <a:effectLst/>
                <a:latin typeface="Montserrat" pitchFamily="2" charset="0"/>
              </a:rPr>
              <a:t>Procesos de sistemas</a:t>
            </a:r>
          </a:p>
        </p:txBody>
      </p:sp>
      <p:sp>
        <p:nvSpPr>
          <p:cNvPr id="123" name="CuadroTexto 122">
            <a:extLst>
              <a:ext uri="{FF2B5EF4-FFF2-40B4-BE49-F238E27FC236}">
                <a16:creationId xmlns:a16="http://schemas.microsoft.com/office/drawing/2014/main" id="{A6FF7CB7-20C2-DAD6-9CFE-792C2BF5746F}"/>
              </a:ext>
            </a:extLst>
          </p:cNvPr>
          <p:cNvSpPr txBox="1"/>
          <p:nvPr/>
        </p:nvSpPr>
        <p:spPr>
          <a:xfrm>
            <a:off x="2935146" y="5842507"/>
            <a:ext cx="3662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Ejecución TIC´S AUNAP.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4BF649F4-CF3E-5235-1853-0B9C0A1991BB}"/>
              </a:ext>
            </a:extLst>
          </p:cNvPr>
          <p:cNvSpPr/>
          <p:nvPr/>
        </p:nvSpPr>
        <p:spPr>
          <a:xfrm rot="16200000">
            <a:off x="3647072" y="3411298"/>
            <a:ext cx="45719" cy="4585436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DA3410A6-B973-A984-70A8-F58213A145E4}"/>
              </a:ext>
            </a:extLst>
          </p:cNvPr>
          <p:cNvSpPr txBox="1"/>
          <p:nvPr/>
        </p:nvSpPr>
        <p:spPr>
          <a:xfrm>
            <a:off x="1373711" y="5087756"/>
            <a:ext cx="219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$967,9</a:t>
            </a:r>
          </a:p>
        </p:txBody>
      </p:sp>
      <p:pic>
        <p:nvPicPr>
          <p:cNvPr id="126" name="Imagen 125">
            <a:extLst>
              <a:ext uri="{FF2B5EF4-FFF2-40B4-BE49-F238E27FC236}">
                <a16:creationId xmlns:a16="http://schemas.microsoft.com/office/drawing/2014/main" id="{F7D27840-699F-0AC6-27E4-E70B9A898E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23" y="5280827"/>
            <a:ext cx="243628" cy="231261"/>
          </a:xfrm>
          <a:prstGeom prst="rect">
            <a:avLst/>
          </a:prstGeom>
          <a:effectLst/>
        </p:spPr>
      </p:pic>
      <p:sp>
        <p:nvSpPr>
          <p:cNvPr id="129" name="CuadroTexto 128">
            <a:extLst>
              <a:ext uri="{FF2B5EF4-FFF2-40B4-BE49-F238E27FC236}">
                <a16:creationId xmlns:a16="http://schemas.microsoft.com/office/drawing/2014/main" id="{EED95FDC-7F32-1899-469B-D24D6458682E}"/>
              </a:ext>
            </a:extLst>
          </p:cNvPr>
          <p:cNvSpPr txBox="1"/>
          <p:nvPr/>
        </p:nvSpPr>
        <p:spPr>
          <a:xfrm>
            <a:off x="1373712" y="5762227"/>
            <a:ext cx="219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Año 2022</a:t>
            </a:r>
          </a:p>
        </p:txBody>
      </p:sp>
      <p:sp>
        <p:nvSpPr>
          <p:cNvPr id="130" name="CuadroTexto 129">
            <a:extLst>
              <a:ext uri="{FF2B5EF4-FFF2-40B4-BE49-F238E27FC236}">
                <a16:creationId xmlns:a16="http://schemas.microsoft.com/office/drawing/2014/main" id="{792E711D-D030-6D9B-BC59-0A69E9861192}"/>
              </a:ext>
            </a:extLst>
          </p:cNvPr>
          <p:cNvSpPr txBox="1"/>
          <p:nvPr/>
        </p:nvSpPr>
        <p:spPr>
          <a:xfrm>
            <a:off x="6315197" y="1961828"/>
            <a:ext cx="586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i="0" strike="noStrike">
                <a:solidFill>
                  <a:srgbClr val="00498E"/>
                </a:solidFill>
                <a:effectLst/>
                <a:latin typeface="Montserrat Black" pitchFamily="2" charset="0"/>
              </a:rPr>
              <a:t>$</a:t>
            </a:r>
            <a:r>
              <a:rPr lang="es-CO" sz="4800" b="1">
                <a:solidFill>
                  <a:srgbClr val="00498E"/>
                </a:solidFill>
                <a:latin typeface="Montserrat Black" pitchFamily="2" charset="0"/>
              </a:rPr>
              <a:t>4.669,8</a:t>
            </a:r>
            <a:endParaRPr lang="es-CO" sz="4800" b="1" i="0" strike="noStrike" dirty="0">
              <a:solidFill>
                <a:srgbClr val="00498E"/>
              </a:solidFill>
              <a:effectLst/>
              <a:latin typeface="Montserrat Black" pitchFamily="2" charset="0"/>
            </a:endParaRPr>
          </a:p>
        </p:txBody>
      </p: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4620670C-2954-3DC5-5B10-E281D795CA25}"/>
              </a:ext>
            </a:extLst>
          </p:cNvPr>
          <p:cNvSpPr/>
          <p:nvPr/>
        </p:nvSpPr>
        <p:spPr>
          <a:xfrm rot="16200000" flipH="1">
            <a:off x="9259734" y="515953"/>
            <a:ext cx="55495" cy="287655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u="sng"/>
          </a:p>
        </p:txBody>
      </p:sp>
      <p:sp>
        <p:nvSpPr>
          <p:cNvPr id="132" name="Rectángulo 131">
            <a:extLst>
              <a:ext uri="{FF2B5EF4-FFF2-40B4-BE49-F238E27FC236}">
                <a16:creationId xmlns:a16="http://schemas.microsoft.com/office/drawing/2014/main" id="{744D3FEC-5DA0-CA70-AC6B-10AA614B9A9D}"/>
              </a:ext>
            </a:extLst>
          </p:cNvPr>
          <p:cNvSpPr/>
          <p:nvPr/>
        </p:nvSpPr>
        <p:spPr>
          <a:xfrm rot="16200000" flipH="1">
            <a:off x="9259737" y="1422894"/>
            <a:ext cx="55495" cy="287655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u="sng"/>
          </a:p>
        </p:txBody>
      </p:sp>
      <p:pic>
        <p:nvPicPr>
          <p:cNvPr id="133" name="Imagen 132">
            <a:extLst>
              <a:ext uri="{FF2B5EF4-FFF2-40B4-BE49-F238E27FC236}">
                <a16:creationId xmlns:a16="http://schemas.microsoft.com/office/drawing/2014/main" id="{2A16F9D9-FDDE-565A-9490-2274473D3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29" b="90000" l="1786" r="96786">
                        <a14:foregroundMark x1="83929" y1="4286" x2="46786" y2="4643"/>
                        <a14:foregroundMark x1="6071" y1="31786" x2="7143" y2="56429"/>
                        <a14:foregroundMark x1="1786" y1="39643" x2="1786" y2="39643"/>
                        <a14:foregroundMark x1="96786" y1="3929" x2="96786" y2="3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21372" y="4502645"/>
            <a:ext cx="906533" cy="1032535"/>
          </a:xfrm>
          <a:prstGeom prst="rect">
            <a:avLst/>
          </a:prstGeom>
        </p:spPr>
      </p:pic>
      <p:pic>
        <p:nvPicPr>
          <p:cNvPr id="134" name="Imagen 133">
            <a:extLst>
              <a:ext uri="{FF2B5EF4-FFF2-40B4-BE49-F238E27FC236}">
                <a16:creationId xmlns:a16="http://schemas.microsoft.com/office/drawing/2014/main" id="{6CDBB70B-AF1B-73D0-5F2A-96789DA06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97" b="95806" l="1957" r="96522">
                        <a14:foregroundMark x1="8696" y1="76452" x2="3370" y2="74194"/>
                        <a14:foregroundMark x1="2065" y1="76452" x2="2065" y2="76452"/>
                        <a14:foregroundMark x1="92283" y1="76774" x2="92283" y2="76774"/>
                        <a14:foregroundMark x1="96739" y1="73548" x2="96739" y2="73548"/>
                        <a14:foregroundMark x1="84022" y1="96129" x2="84022" y2="96129"/>
                        <a14:foregroundMark x1="74674" y1="7097" x2="74674" y2="70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0954" y="5016263"/>
            <a:ext cx="1362627" cy="522964"/>
          </a:xfrm>
          <a:prstGeom prst="rect">
            <a:avLst/>
          </a:prstGeom>
        </p:spPr>
      </p:pic>
      <p:pic>
        <p:nvPicPr>
          <p:cNvPr id="135" name="Imagen 134">
            <a:extLst>
              <a:ext uri="{FF2B5EF4-FFF2-40B4-BE49-F238E27FC236}">
                <a16:creationId xmlns:a16="http://schemas.microsoft.com/office/drawing/2014/main" id="{132796F8-09D1-96E7-C7BC-A273C9FD6C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496" b="75496" l="59900" r="85000">
                        <a14:foregroundMark x1="65550" y1="30397" x2="65550" y2="30397"/>
                        <a14:foregroundMark x1="65550" y1="31739" x2="65550" y2="31739"/>
                        <a14:foregroundMark x1="59900" y1="35298" x2="59900" y2="35298"/>
                        <a14:foregroundMark x1="67800" y1="34189" x2="67800" y2="34189"/>
                        <a14:foregroundMark x1="82950" y1="32497" x2="82950" y2="32497"/>
                        <a14:foregroundMark x1="77150" y1="25554" x2="77150" y2="25554"/>
                        <a14:foregroundMark x1="62650" y1="45799" x2="62650" y2="45799"/>
                        <a14:foregroundMark x1="74750" y1="64761" x2="74750" y2="64761"/>
                        <a14:foregroundMark x1="73750" y1="72462" x2="73750" y2="72462"/>
                        <a14:foregroundMark x1="71350" y1="75496" x2="71350" y2="75496"/>
                        <a14:foregroundMark x1="70400" y1="68903" x2="70400" y2="68903"/>
                        <a14:foregroundMark x1="73100" y1="65928" x2="71500" y2="68903"/>
                        <a14:foregroundMark x1="69400" y1="64586" x2="74400" y2="68495"/>
                        <a14:foregroundMark x1="74400" y1="68495" x2="69050" y2="62369"/>
                        <a14:foregroundMark x1="69050" y1="62369" x2="68950" y2="61960"/>
                        <a14:foregroundMark x1="76800" y1="61435" x2="76800" y2="61435"/>
                        <a14:foregroundMark x1="76800" y1="61435" x2="79700" y2="68145"/>
                        <a14:foregroundMark x1="79550" y1="68728" x2="72950" y2="67736"/>
                        <a14:foregroundMark x1="72950" y1="67736" x2="73100" y2="69662"/>
                        <a14:foregroundMark x1="65400" y1="30397" x2="65400" y2="30397"/>
                        <a14:foregroundMark x1="65400" y1="30397" x2="66200" y2="33781"/>
                      </a14:backgroundRemoval>
                    </a14:imgEffect>
                  </a14:imgLayer>
                </a14:imgProps>
              </a:ext>
            </a:extLst>
          </a:blip>
          <a:srcRect l="57832" t="20849" r="11911" b="22664"/>
          <a:stretch/>
        </p:blipFill>
        <p:spPr>
          <a:xfrm>
            <a:off x="10390941" y="3067551"/>
            <a:ext cx="666766" cy="1215073"/>
          </a:xfrm>
          <a:prstGeom prst="rect">
            <a:avLst/>
          </a:prstGeom>
        </p:spPr>
      </p:pic>
      <p:pic>
        <p:nvPicPr>
          <p:cNvPr id="136" name="Imagen 135">
            <a:extLst>
              <a:ext uri="{FF2B5EF4-FFF2-40B4-BE49-F238E27FC236}">
                <a16:creationId xmlns:a16="http://schemas.microsoft.com/office/drawing/2014/main" id="{A007574F-3066-C99E-4894-01DDD87721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00" b="94800" l="7126" r="94943">
                        <a14:foregroundMark x1="65517" y1="8400" x2="59080" y2="8400"/>
                        <a14:foregroundMark x1="54253" y1="32800" x2="54253" y2="32800"/>
                        <a14:foregroundMark x1="92644" y1="11200" x2="92644" y2="11200"/>
                        <a14:foregroundMark x1="95402" y1="63200" x2="95402" y2="63200"/>
                        <a14:foregroundMark x1="23678" y1="8800" x2="23678" y2="8800"/>
                        <a14:foregroundMark x1="22759" y1="8400" x2="19310" y2="14800"/>
                        <a14:foregroundMark x1="23678" y1="23200" x2="21609" y2="30800"/>
                        <a14:foregroundMark x1="28046" y1="32400" x2="28046" y2="32400"/>
                        <a14:foregroundMark x1="28046" y1="32400" x2="28046" y2="32400"/>
                        <a14:foregroundMark x1="28046" y1="32400" x2="27586" y2="35600"/>
                        <a14:foregroundMark x1="33793" y1="31200" x2="32184" y2="29200"/>
                        <a14:foregroundMark x1="7356" y1="54800" x2="7356" y2="54800"/>
                        <a14:foregroundMark x1="7126" y1="14800" x2="7126" y2="14800"/>
                        <a14:foregroundMark x1="8046" y1="22400" x2="8046" y2="22400"/>
                        <a14:foregroundMark x1="7816" y1="29600" x2="7816" y2="29600"/>
                        <a14:foregroundMark x1="8046" y1="38800" x2="8046" y2="38800"/>
                        <a14:foregroundMark x1="7356" y1="45200" x2="7356" y2="45200"/>
                        <a14:foregroundMark x1="8046" y1="37600" x2="8046" y2="37600"/>
                        <a14:foregroundMark x1="7816" y1="63200" x2="7816" y2="63200"/>
                        <a14:foregroundMark x1="8276" y1="71200" x2="8276" y2="71200"/>
                        <a14:foregroundMark x1="8046" y1="78400" x2="8046" y2="78400"/>
                        <a14:foregroundMark x1="8046" y1="86800" x2="8046" y2="86800"/>
                        <a14:foregroundMark x1="7126" y1="94800" x2="7126" y2="94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1613" y="3803332"/>
            <a:ext cx="2384554" cy="1560916"/>
          </a:xfrm>
          <a:prstGeom prst="rect">
            <a:avLst/>
          </a:prstGeom>
        </p:spPr>
      </p:pic>
      <p:pic>
        <p:nvPicPr>
          <p:cNvPr id="137" name="Imagen 136">
            <a:extLst>
              <a:ext uri="{FF2B5EF4-FFF2-40B4-BE49-F238E27FC236}">
                <a16:creationId xmlns:a16="http://schemas.microsoft.com/office/drawing/2014/main" id="{49ABCE8F-ACBE-E380-5FB9-FB0C9C5EBE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0" b="90222" l="9816" r="96933">
                        <a14:foregroundMark x1="60736" y1="14222" x2="73313" y2="4000"/>
                        <a14:foregroundMark x1="74847" y1="4889" x2="54294" y2="30444"/>
                        <a14:foregroundMark x1="85890" y1="39778" x2="85890" y2="39778"/>
                        <a14:foregroundMark x1="85890" y1="39778" x2="88650" y2="40222"/>
                        <a14:foregroundMark x1="97239" y1="66889" x2="71166" y2="62444"/>
                        <a14:foregroundMark x1="76994" y1="90222" x2="66871" y2="86222"/>
                        <a14:foregroundMark x1="51534" y1="79778" x2="38650" y2="7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014" y="3375648"/>
            <a:ext cx="677741" cy="1065564"/>
          </a:xfrm>
          <a:prstGeom prst="rect">
            <a:avLst/>
          </a:prstGeom>
          <a:ln w="38100">
            <a:noFill/>
          </a:ln>
        </p:spPr>
      </p:pic>
      <p:pic>
        <p:nvPicPr>
          <p:cNvPr id="138" name="Imagen 137">
            <a:extLst>
              <a:ext uri="{FF2B5EF4-FFF2-40B4-BE49-F238E27FC236}">
                <a16:creationId xmlns:a16="http://schemas.microsoft.com/office/drawing/2014/main" id="{AAA81680-46A9-5DF5-7661-C428F12EB2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1647">
                        <a14:foregroundMark x1="91647" y1="37412" x2="91647" y2="37412"/>
                        <a14:foregroundMark x1="91647" y1="37412" x2="91647" y2="37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5760" y="3023314"/>
            <a:ext cx="982246" cy="111877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8217C56-3D8E-E3E6-0920-AE02105C457D}"/>
              </a:ext>
            </a:extLst>
          </p:cNvPr>
          <p:cNvSpPr/>
          <p:nvPr/>
        </p:nvSpPr>
        <p:spPr>
          <a:xfrm rot="5400000" flipH="1">
            <a:off x="6920688" y="2215347"/>
            <a:ext cx="103222" cy="505212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53C344D-2799-49AC-8A7F-58656F3B8437}"/>
              </a:ext>
            </a:extLst>
          </p:cNvPr>
          <p:cNvSpPr/>
          <p:nvPr/>
        </p:nvSpPr>
        <p:spPr>
          <a:xfrm rot="5400000" flipH="1">
            <a:off x="6920688" y="2423953"/>
            <a:ext cx="103222" cy="505212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862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3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38069D93-A06C-DC50-7409-624C1CC792DD}"/>
              </a:ext>
            </a:extLst>
          </p:cNvPr>
          <p:cNvSpPr txBox="1"/>
          <p:nvPr/>
        </p:nvSpPr>
        <p:spPr>
          <a:xfrm>
            <a:off x="782748" y="326391"/>
            <a:ext cx="8837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Desarrollo de paquetes tecnológicos en Acuicultura </a:t>
            </a:r>
          </a:p>
        </p:txBody>
      </p:sp>
      <p:sp>
        <p:nvSpPr>
          <p:cNvPr id="6" name="Rectángulo: esquinas superiores redondeadas 5">
            <a:extLst>
              <a:ext uri="{FF2B5EF4-FFF2-40B4-BE49-F238E27FC236}">
                <a16:creationId xmlns:a16="http://schemas.microsoft.com/office/drawing/2014/main" id="{2569D3B2-5407-ECEB-3787-3738D8532FA1}"/>
              </a:ext>
            </a:extLst>
          </p:cNvPr>
          <p:cNvSpPr/>
          <p:nvPr/>
        </p:nvSpPr>
        <p:spPr>
          <a:xfrm rot="10800000">
            <a:off x="1614484" y="3355664"/>
            <a:ext cx="2918741" cy="2149786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u="sng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008059F-D0FA-CD4E-E864-BF04612E49AC}"/>
              </a:ext>
            </a:extLst>
          </p:cNvPr>
          <p:cNvSpPr txBox="1"/>
          <p:nvPr/>
        </p:nvSpPr>
        <p:spPr>
          <a:xfrm>
            <a:off x="1751287" y="3533309"/>
            <a:ext cx="26302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Montserrat" pitchFamily="2" charset="0"/>
              </a:rPr>
              <a:t>Conformar un plantel de reproductores de </a:t>
            </a:r>
            <a:r>
              <a:rPr lang="es-MX" sz="1400" dirty="0" err="1">
                <a:latin typeface="Montserrat" pitchFamily="2" charset="0"/>
              </a:rPr>
              <a:t>pataló</a:t>
            </a:r>
            <a:r>
              <a:rPr lang="es-MX" sz="1400" dirty="0">
                <a:latin typeface="Montserrat" pitchFamily="2" charset="0"/>
              </a:rPr>
              <a:t> (</a:t>
            </a:r>
            <a:r>
              <a:rPr lang="es-MX" sz="1400" i="1" dirty="0" err="1">
                <a:latin typeface="Montserrat" pitchFamily="2" charset="0"/>
              </a:rPr>
              <a:t>Ichthyoelephas</a:t>
            </a:r>
            <a:r>
              <a:rPr lang="es-MX" sz="1400" i="1" dirty="0">
                <a:latin typeface="Montserrat" pitchFamily="2" charset="0"/>
              </a:rPr>
              <a:t> </a:t>
            </a:r>
            <a:r>
              <a:rPr lang="es-MX" sz="1400" i="1" dirty="0" err="1">
                <a:latin typeface="Montserrat" pitchFamily="2" charset="0"/>
              </a:rPr>
              <a:t>longirostris</a:t>
            </a:r>
            <a:r>
              <a:rPr lang="es-MX" sz="1400" dirty="0">
                <a:latin typeface="Montserrat" pitchFamily="2" charset="0"/>
              </a:rPr>
              <a:t>) en La Guajira, que contribuyan al desarrollo e incorporación del paquete tecnológico en la región.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DED6071-CBD7-1E5C-6A2E-4F174D7E5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1795">
            <a:off x="1778161" y="1876668"/>
            <a:ext cx="2470707" cy="1302558"/>
          </a:xfrm>
          <a:prstGeom prst="rect">
            <a:avLst/>
          </a:prstGeom>
          <a:effectLst>
            <a:glow rad="25400">
              <a:schemeClr val="bg1">
                <a:alpha val="40000"/>
              </a:schemeClr>
            </a:glo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E4C5722-889A-1DBE-2E67-086E30538266}"/>
              </a:ext>
            </a:extLst>
          </p:cNvPr>
          <p:cNvSpPr txBox="1"/>
          <p:nvPr/>
        </p:nvSpPr>
        <p:spPr>
          <a:xfrm>
            <a:off x="2552274" y="2876219"/>
            <a:ext cx="92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0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Pataló</a:t>
            </a:r>
            <a:endParaRPr lang="es-ES" sz="12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39CE8E8-BFED-3A4E-59CB-556320378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07" t="24730" r="6111" b="24176"/>
          <a:stretch/>
        </p:blipFill>
        <p:spPr>
          <a:xfrm>
            <a:off x="4768580" y="3355664"/>
            <a:ext cx="1421640" cy="8389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20096AF-4A6A-63FC-24EF-4F16C60BA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367" y="4338172"/>
            <a:ext cx="858065" cy="83894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1166746-AB05-327B-B6A9-E03B6563BA7F}"/>
              </a:ext>
            </a:extLst>
          </p:cNvPr>
          <p:cNvSpPr txBox="1"/>
          <p:nvPr/>
        </p:nvSpPr>
        <p:spPr>
          <a:xfrm>
            <a:off x="2042759" y="6090225"/>
            <a:ext cx="185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0000"/>
                </a:solidFill>
                <a:latin typeface="Montserrat" pitchFamily="2" charset="0"/>
              </a:rPr>
              <a:t>Tiempo de ejecución</a:t>
            </a:r>
            <a:endParaRPr lang="es-ES" sz="12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8671E9B-FA12-4C2C-0103-1CD9BA207EFF}"/>
              </a:ext>
            </a:extLst>
          </p:cNvPr>
          <p:cNvSpPr/>
          <p:nvPr/>
        </p:nvSpPr>
        <p:spPr>
          <a:xfrm rot="16200000">
            <a:off x="2962421" y="5045082"/>
            <a:ext cx="45719" cy="201139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E89BCE0-745F-268D-4B05-42138CD1F9A0}"/>
              </a:ext>
            </a:extLst>
          </p:cNvPr>
          <p:cNvSpPr txBox="1"/>
          <p:nvPr/>
        </p:nvSpPr>
        <p:spPr>
          <a:xfrm>
            <a:off x="1886878" y="5505450"/>
            <a:ext cx="219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11 Meses</a:t>
            </a:r>
          </a:p>
        </p:txBody>
      </p:sp>
      <p:sp>
        <p:nvSpPr>
          <p:cNvPr id="17" name="Rectángulo: esquinas superiores redondeadas 16">
            <a:extLst>
              <a:ext uri="{FF2B5EF4-FFF2-40B4-BE49-F238E27FC236}">
                <a16:creationId xmlns:a16="http://schemas.microsoft.com/office/drawing/2014/main" id="{83274D90-F9DC-9C5D-B0F7-77416F12B68C}"/>
              </a:ext>
            </a:extLst>
          </p:cNvPr>
          <p:cNvSpPr/>
          <p:nvPr/>
        </p:nvSpPr>
        <p:spPr>
          <a:xfrm rot="10800000">
            <a:off x="6504849" y="3355663"/>
            <a:ext cx="2918741" cy="2149786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u="sng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0D9BF68-C1D2-62A8-2FAC-15B46EF70F78}"/>
              </a:ext>
            </a:extLst>
          </p:cNvPr>
          <p:cNvSpPr txBox="1"/>
          <p:nvPr/>
        </p:nvSpPr>
        <p:spPr>
          <a:xfrm>
            <a:off x="6641652" y="3533308"/>
            <a:ext cx="26302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Montserrat" pitchFamily="2" charset="0"/>
              </a:rPr>
              <a:t>Implementar protocolos de reproducción en cautiverio de sabaleta (</a:t>
            </a:r>
            <a:r>
              <a:rPr lang="es-ES" sz="1400" dirty="0" err="1">
                <a:latin typeface="Montserrat" pitchFamily="2" charset="0"/>
              </a:rPr>
              <a:t>Brycon</a:t>
            </a:r>
            <a:r>
              <a:rPr lang="es-ES" sz="1400" dirty="0">
                <a:latin typeface="Montserrat" pitchFamily="2" charset="0"/>
              </a:rPr>
              <a:t> </a:t>
            </a:r>
            <a:r>
              <a:rPr lang="es-ES" sz="1400" dirty="0" err="1">
                <a:latin typeface="Montserrat" pitchFamily="2" charset="0"/>
              </a:rPr>
              <a:t>henni</a:t>
            </a:r>
            <a:r>
              <a:rPr lang="es-ES" sz="1400" dirty="0">
                <a:latin typeface="Montserrat" pitchFamily="2" charset="0"/>
              </a:rPr>
              <a:t>) para la obtención de larvas, y precisar técnicas de levante de juveniles en jaulas.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5B5921B-CD70-36C6-F91D-3054D8FB67BE}"/>
              </a:ext>
            </a:extLst>
          </p:cNvPr>
          <p:cNvSpPr txBox="1"/>
          <p:nvPr/>
        </p:nvSpPr>
        <p:spPr>
          <a:xfrm>
            <a:off x="7442639" y="2876218"/>
            <a:ext cx="92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Sabaleta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6A3AB1D-66FD-034B-6996-4BFDB671952A}"/>
              </a:ext>
            </a:extLst>
          </p:cNvPr>
          <p:cNvSpPr txBox="1"/>
          <p:nvPr/>
        </p:nvSpPr>
        <p:spPr>
          <a:xfrm>
            <a:off x="6933124" y="6090224"/>
            <a:ext cx="185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0000"/>
                </a:solidFill>
                <a:latin typeface="Montserrat" pitchFamily="2" charset="0"/>
              </a:rPr>
              <a:t>Tiempo de ejecución</a:t>
            </a:r>
            <a:endParaRPr lang="es-ES" sz="12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471A93E5-FD53-C849-22F0-B2EA4AB34E00}"/>
              </a:ext>
            </a:extLst>
          </p:cNvPr>
          <p:cNvSpPr/>
          <p:nvPr/>
        </p:nvSpPr>
        <p:spPr>
          <a:xfrm rot="16200000">
            <a:off x="7852786" y="5045081"/>
            <a:ext cx="45719" cy="201139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C0BFD30-42F9-7104-42C2-0E2522C101EA}"/>
              </a:ext>
            </a:extLst>
          </p:cNvPr>
          <p:cNvSpPr txBox="1"/>
          <p:nvPr/>
        </p:nvSpPr>
        <p:spPr>
          <a:xfrm>
            <a:off x="6777243" y="5505449"/>
            <a:ext cx="219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i="0" u="none" strike="noStrike" dirty="0" smtClean="0">
                <a:solidFill>
                  <a:srgbClr val="00B0F0"/>
                </a:solidFill>
                <a:effectLst/>
                <a:latin typeface="Montserrat Black" pitchFamily="2" charset="0"/>
              </a:rPr>
              <a:t>10 </a:t>
            </a:r>
            <a:r>
              <a:rPr lang="es-CO" sz="32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Meses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FD6D319F-2377-8048-9AFA-214A5B364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064" y="3995493"/>
            <a:ext cx="1633931" cy="891511"/>
          </a:xfrm>
          <a:prstGeom prst="rect">
            <a:avLst/>
          </a:prstGeom>
        </p:spPr>
      </p:pic>
      <p:pic>
        <p:nvPicPr>
          <p:cNvPr id="28" name="Picture 2" descr="Tipos de Peces Deportivos en Colombia">
            <a:extLst>
              <a:ext uri="{FF2B5EF4-FFF2-40B4-BE49-F238E27FC236}">
                <a16:creationId xmlns:a16="http://schemas.microsoft.com/office/drawing/2014/main" id="{BD0E9222-05B4-0849-8FB1-8DA2F5DDF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7" t="46443"/>
          <a:stretch/>
        </p:blipFill>
        <p:spPr bwMode="auto">
          <a:xfrm>
            <a:off x="6680674" y="2003113"/>
            <a:ext cx="2591191" cy="1105009"/>
          </a:xfrm>
          <a:prstGeom prst="rect">
            <a:avLst/>
          </a:prstGeom>
          <a:noFill/>
          <a:effectLst>
            <a:glow rad="25400">
              <a:schemeClr val="bg1">
                <a:alpha val="8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446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38069D93-A06C-DC50-7409-624C1CC792DD}"/>
              </a:ext>
            </a:extLst>
          </p:cNvPr>
          <p:cNvSpPr txBox="1"/>
          <p:nvPr/>
        </p:nvSpPr>
        <p:spPr>
          <a:xfrm>
            <a:off x="782748" y="326391"/>
            <a:ext cx="8837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Mejoramiento productivo</a:t>
            </a:r>
          </a:p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en Acuicultura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008059F-D0FA-CD4E-E864-BF04612E49AC}"/>
              </a:ext>
            </a:extLst>
          </p:cNvPr>
          <p:cNvSpPr txBox="1"/>
          <p:nvPr/>
        </p:nvSpPr>
        <p:spPr>
          <a:xfrm>
            <a:off x="987977" y="5719930"/>
            <a:ext cx="63081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dirty="0">
                <a:latin typeface="Montserrat" pitchFamily="2" charset="0"/>
              </a:rPr>
              <a:t>Evaluar fenotípica y biométricamente progenies de </a:t>
            </a:r>
            <a:r>
              <a:rPr lang="es-MX" sz="1300" dirty="0" err="1">
                <a:latin typeface="Montserrat" pitchFamily="2" charset="0"/>
              </a:rPr>
              <a:t>arawana</a:t>
            </a:r>
            <a:r>
              <a:rPr lang="es-MX" sz="1300" dirty="0">
                <a:latin typeface="Montserrat" pitchFamily="2" charset="0"/>
              </a:rPr>
              <a:t> plateada (</a:t>
            </a:r>
            <a:r>
              <a:rPr lang="es-MX" sz="1300" dirty="0" err="1">
                <a:latin typeface="Montserrat" pitchFamily="2" charset="0"/>
              </a:rPr>
              <a:t>Osteoglossum</a:t>
            </a:r>
            <a:r>
              <a:rPr lang="es-MX" sz="1300" dirty="0">
                <a:latin typeface="Montserrat" pitchFamily="2" charset="0"/>
              </a:rPr>
              <a:t> </a:t>
            </a:r>
            <a:r>
              <a:rPr lang="es-MX" sz="1300" dirty="0" err="1">
                <a:latin typeface="Montserrat" pitchFamily="2" charset="0"/>
              </a:rPr>
              <a:t>bicirrhosum</a:t>
            </a:r>
            <a:r>
              <a:rPr lang="es-MX" sz="1300" dirty="0">
                <a:latin typeface="Montserrat" pitchFamily="2" charset="0"/>
              </a:rPr>
              <a:t>) y de </a:t>
            </a:r>
            <a:r>
              <a:rPr lang="es-MX" sz="1300" dirty="0" err="1">
                <a:latin typeface="Montserrat" pitchFamily="2" charset="0"/>
              </a:rPr>
              <a:t>pirarucú</a:t>
            </a:r>
            <a:r>
              <a:rPr lang="es-MX" sz="1300" dirty="0">
                <a:latin typeface="Montserrat" pitchFamily="2" charset="0"/>
              </a:rPr>
              <a:t> (Arapaima gigas) fortaleciendo la piscicultura amazónica con programas de reproducción de parentales </a:t>
            </a:r>
            <a:r>
              <a:rPr lang="es-MX" sz="1300" dirty="0" err="1">
                <a:latin typeface="Montserrat" pitchFamily="2" charset="0"/>
              </a:rPr>
              <a:t>genotipificados</a:t>
            </a:r>
            <a:r>
              <a:rPr lang="es-MX" sz="1300" dirty="0">
                <a:latin typeface="Montserrat" pitchFamily="2" charset="0"/>
              </a:rPr>
              <a:t> previamente.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1166746-AB05-327B-B6A9-E03B6563BA7F}"/>
              </a:ext>
            </a:extLst>
          </p:cNvPr>
          <p:cNvSpPr txBox="1"/>
          <p:nvPr/>
        </p:nvSpPr>
        <p:spPr>
          <a:xfrm>
            <a:off x="8094391" y="6167789"/>
            <a:ext cx="185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0000"/>
                </a:solidFill>
                <a:latin typeface="Montserrat" pitchFamily="2" charset="0"/>
              </a:rPr>
              <a:t>Tiempo de ejecución</a:t>
            </a:r>
            <a:endParaRPr lang="es-ES" sz="12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8671E9B-FA12-4C2C-0103-1CD9BA207EFF}"/>
              </a:ext>
            </a:extLst>
          </p:cNvPr>
          <p:cNvSpPr/>
          <p:nvPr/>
        </p:nvSpPr>
        <p:spPr>
          <a:xfrm rot="16200000">
            <a:off x="9014053" y="5122646"/>
            <a:ext cx="45719" cy="201139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E89BCE0-745F-268D-4B05-42138CD1F9A0}"/>
              </a:ext>
            </a:extLst>
          </p:cNvPr>
          <p:cNvSpPr txBox="1"/>
          <p:nvPr/>
        </p:nvSpPr>
        <p:spPr>
          <a:xfrm>
            <a:off x="7938510" y="5583014"/>
            <a:ext cx="219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17 Meses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39852EF-3C19-43C2-0BCE-480FE27DD8D6}"/>
              </a:ext>
            </a:extLst>
          </p:cNvPr>
          <p:cNvSpPr txBox="1"/>
          <p:nvPr/>
        </p:nvSpPr>
        <p:spPr>
          <a:xfrm>
            <a:off x="968107" y="1737748"/>
            <a:ext cx="248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0498D"/>
                </a:solidFill>
                <a:latin typeface="Montserrat Black" pitchFamily="2" charset="0"/>
              </a:rPr>
              <a:t>Genética</a:t>
            </a:r>
            <a:endParaRPr lang="es-CO" sz="2400" b="0" i="0" u="none" strike="noStrike" dirty="0">
              <a:solidFill>
                <a:srgbClr val="00498D"/>
              </a:solidFill>
              <a:effectLst/>
              <a:latin typeface="Montserrat Black" pitchFamily="2" charset="0"/>
            </a:endParaRPr>
          </a:p>
        </p:txBody>
      </p:sp>
      <p:pic>
        <p:nvPicPr>
          <p:cNvPr id="5" name="WhatsApp Video 2022-05-04 at 9.50.05 AM">
            <a:hlinkClick r:id="" action="ppaction://media"/>
            <a:extLst>
              <a:ext uri="{FF2B5EF4-FFF2-40B4-BE49-F238E27FC236}">
                <a16:creationId xmlns:a16="http://schemas.microsoft.com/office/drawing/2014/main" id="{8D870CD9-D5ED-CC7F-20BA-684C39958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5336" y="2199413"/>
            <a:ext cx="4601914" cy="3378769"/>
          </a:xfrm>
          <a:prstGeom prst="roundRect">
            <a:avLst>
              <a:gd name="adj" fmla="val 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8" name="WhatsApp Video 2022-12-02 at 3.20.23 PM">
            <a:hlinkClick r:id="" action="ppaction://media"/>
            <a:extLst>
              <a:ext uri="{FF2B5EF4-FFF2-40B4-BE49-F238E27FC236}">
                <a16:creationId xmlns:a16="http://schemas.microsoft.com/office/drawing/2014/main" id="{FB9A611C-B509-91AA-4026-E4E435BDAC2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8459" y="2234764"/>
            <a:ext cx="4086705" cy="3360186"/>
          </a:xfrm>
          <a:prstGeom prst="roundRect">
            <a:avLst>
              <a:gd name="adj" fmla="val 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37F2BA-E562-BEC0-0464-76B6AE8A2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29" b="90000" l="1786" r="96786">
                        <a14:foregroundMark x1="83929" y1="4286" x2="46786" y2="4643"/>
                        <a14:foregroundMark x1="6071" y1="31786" x2="7143" y2="56429"/>
                        <a14:foregroundMark x1="1786" y1="39643" x2="1786" y2="39643"/>
                        <a14:foregroundMark x1="96786" y1="3929" x2="96786" y2="3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800459" y="4598710"/>
            <a:ext cx="675391" cy="67539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C1EBB86-E479-DBC8-B3C6-790E03DBD5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97" b="95806" l="1957" r="96522">
                        <a14:foregroundMark x1="8696" y1="76452" x2="3370" y2="74194"/>
                        <a14:foregroundMark x1="2065" y1="76452" x2="2065" y2="76452"/>
                        <a14:foregroundMark x1="92283" y1="76774" x2="92283" y2="76774"/>
                        <a14:foregroundMark x1="96739" y1="73548" x2="96739" y2="73548"/>
                        <a14:foregroundMark x1="84022" y1="96129" x2="84022" y2="96129"/>
                        <a14:foregroundMark x1="74674" y1="7097" x2="74674" y2="70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3364" y="3728123"/>
            <a:ext cx="1506049" cy="50747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B81C765-0390-FCCD-F5C4-BA6F39309D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3552" y1="31176" x2="23552" y2="31176"/>
                        <a14:foregroundMark x1="33591" y1="14706" x2="33591" y2="14706"/>
                        <a14:foregroundMark x1="46332" y1="11765" x2="46332" y2="11765"/>
                        <a14:foregroundMark x1="59073" y1="13529" x2="59073" y2="13529"/>
                        <a14:foregroundMark x1="71042" y1="31176" x2="71042" y2="31176"/>
                        <a14:foregroundMark x1="44788" y1="88824" x2="44788" y2="88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0918" y="1953034"/>
            <a:ext cx="2787415" cy="173973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8FABAD0-3111-3423-4C7B-5103E5B552CA}"/>
              </a:ext>
            </a:extLst>
          </p:cNvPr>
          <p:cNvSpPr txBox="1"/>
          <p:nvPr/>
        </p:nvSpPr>
        <p:spPr>
          <a:xfrm>
            <a:off x="10597946" y="4165536"/>
            <a:ext cx="92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0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Pirarucú</a:t>
            </a:r>
            <a:endParaRPr lang="es-ES" sz="12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E37DC05-9A62-A658-C78D-45227D055C16}"/>
              </a:ext>
            </a:extLst>
          </p:cNvPr>
          <p:cNvSpPr txBox="1"/>
          <p:nvPr/>
        </p:nvSpPr>
        <p:spPr>
          <a:xfrm>
            <a:off x="10243400" y="5230788"/>
            <a:ext cx="1789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0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Arawana</a:t>
            </a:r>
            <a:r>
              <a:rPr lang="es-ES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Plateada</a:t>
            </a:r>
          </a:p>
        </p:txBody>
      </p:sp>
    </p:spTree>
    <p:extLst>
      <p:ext uri="{BB962C8B-B14F-4D97-AF65-F5344CB8AC3E}">
        <p14:creationId xmlns:p14="http://schemas.microsoft.com/office/powerpoint/2010/main" val="36975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9091" mute="1">
                <p:cTn id="15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16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38069D93-A06C-DC50-7409-624C1CC792DD}"/>
              </a:ext>
            </a:extLst>
          </p:cNvPr>
          <p:cNvSpPr txBox="1"/>
          <p:nvPr/>
        </p:nvSpPr>
        <p:spPr>
          <a:xfrm>
            <a:off x="782748" y="326391"/>
            <a:ext cx="8837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Mejoramiento productivo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1166746-AB05-327B-B6A9-E03B6563BA7F}"/>
              </a:ext>
            </a:extLst>
          </p:cNvPr>
          <p:cNvSpPr txBox="1"/>
          <p:nvPr/>
        </p:nvSpPr>
        <p:spPr>
          <a:xfrm>
            <a:off x="1221986" y="5882670"/>
            <a:ext cx="185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0000"/>
                </a:solidFill>
                <a:latin typeface="Montserrat" pitchFamily="2" charset="0"/>
              </a:rPr>
              <a:t>Tiempo de ejecución</a:t>
            </a:r>
            <a:endParaRPr lang="es-ES" sz="12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8671E9B-FA12-4C2C-0103-1CD9BA207EFF}"/>
              </a:ext>
            </a:extLst>
          </p:cNvPr>
          <p:cNvSpPr/>
          <p:nvPr/>
        </p:nvSpPr>
        <p:spPr>
          <a:xfrm rot="16200000">
            <a:off x="2141648" y="4837527"/>
            <a:ext cx="45719" cy="201139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E89BCE0-745F-268D-4B05-42138CD1F9A0}"/>
              </a:ext>
            </a:extLst>
          </p:cNvPr>
          <p:cNvSpPr txBox="1"/>
          <p:nvPr/>
        </p:nvSpPr>
        <p:spPr>
          <a:xfrm>
            <a:off x="1066105" y="5393145"/>
            <a:ext cx="219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10-11 Meses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E0C82C6-B1F3-264D-AFA4-2C44AE12E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6321" y="4925671"/>
            <a:ext cx="1662757" cy="69830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320B6AD-A22B-93EB-778C-5ED47CAEA3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6954" y="4925671"/>
            <a:ext cx="958976" cy="59013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95BCD06-9A26-CED2-8FFB-00C55DEBA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25" b="93665" l="7018" r="92544">
                        <a14:foregroundMark x1="45175" y1="11765" x2="45175" y2="11765"/>
                        <a14:foregroundMark x1="36404" y1="9955" x2="60526" y2="9502"/>
                        <a14:foregroundMark x1="60526" y1="9502" x2="67544" y2="11312"/>
                        <a14:foregroundMark x1="89912" y1="46606" x2="85965" y2="64706"/>
                        <a14:foregroundMark x1="80702" y1="77828" x2="65351" y2="90045"/>
                        <a14:foregroundMark x1="60526" y1="91855" x2="37719" y2="92308"/>
                        <a14:foregroundMark x1="37719" y1="92308" x2="15351" y2="70588"/>
                        <a14:foregroundMark x1="15351" y1="70588" x2="7018" y2="42081"/>
                        <a14:foregroundMark x1="7018" y1="42081" x2="21930" y2="23077"/>
                        <a14:foregroundMark x1="21930" y1="23077" x2="42105" y2="9502"/>
                        <a14:foregroundMark x1="42105" y1="9502" x2="70614" y2="20814"/>
                        <a14:foregroundMark x1="70614" y1="20814" x2="61404" y2="62443"/>
                        <a14:foregroundMark x1="61404" y1="62443" x2="26754" y2="49321"/>
                        <a14:foregroundMark x1="26754" y1="49321" x2="57018" y2="67421"/>
                        <a14:foregroundMark x1="57018" y1="67421" x2="63596" y2="54299"/>
                        <a14:foregroundMark x1="58772" y1="32579" x2="34649" y2="35294"/>
                        <a14:foregroundMark x1="34649" y1="35294" x2="34211" y2="59729"/>
                        <a14:foregroundMark x1="34211" y1="59729" x2="45614" y2="86425"/>
                        <a14:foregroundMark x1="45614" y1="86425" x2="41228" y2="65158"/>
                        <a14:foregroundMark x1="61842" y1="42081" x2="38596" y2="45701"/>
                        <a14:foregroundMark x1="24561" y1="61991" x2="24561" y2="61991"/>
                        <a14:foregroundMark x1="54825" y1="58824" x2="77193" y2="61538"/>
                        <a14:foregroundMark x1="77193" y1="61538" x2="63596" y2="62896"/>
                        <a14:foregroundMark x1="92544" y1="52489" x2="92544" y2="52489"/>
                        <a14:foregroundMark x1="48246" y1="4525" x2="48246" y2="4525"/>
                        <a14:foregroundMark x1="49561" y1="93665" x2="49561" y2="93665"/>
                        <a14:foregroundMark x1="65351" y1="69231" x2="43421" y2="71041"/>
                        <a14:foregroundMark x1="43421" y1="71041" x2="23246" y2="45701"/>
                        <a14:foregroundMark x1="23246" y1="45701" x2="51316" y2="50226"/>
                        <a14:foregroundMark x1="51316" y1="50226" x2="37719" y2="74661"/>
                        <a14:foregroundMark x1="37719" y1="74661" x2="28070" y2="66968"/>
                        <a14:foregroundMark x1="64035" y1="51131" x2="40351" y2="30317"/>
                        <a14:foregroundMark x1="40351" y1="30317" x2="29825" y2="72398"/>
                        <a14:foregroundMark x1="29825" y1="72398" x2="60526" y2="78733"/>
                        <a14:foregroundMark x1="60526" y1="78733" x2="71053" y2="58371"/>
                        <a14:foregroundMark x1="71053" y1="58371" x2="72368" y2="33032"/>
                        <a14:foregroundMark x1="72368" y1="33032" x2="42982" y2="19910"/>
                        <a14:foregroundMark x1="42982" y1="19910" x2="41228" y2="20362"/>
                        <a14:foregroundMark x1="73684" y1="30769" x2="76316" y2="60181"/>
                        <a14:foregroundMark x1="76316" y1="60181" x2="49123" y2="78733"/>
                        <a14:foregroundMark x1="49123" y1="78733" x2="27193" y2="66063"/>
                        <a14:foregroundMark x1="27193" y1="66063" x2="24123" y2="33032"/>
                        <a14:foregroundMark x1="24123" y1="33032" x2="30263" y2="257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4650" y="4600441"/>
            <a:ext cx="1185633" cy="114923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590822B-B701-2DC0-A8BB-FD70B80F35F7}"/>
              </a:ext>
            </a:extLst>
          </p:cNvPr>
          <p:cNvSpPr txBox="1"/>
          <p:nvPr/>
        </p:nvSpPr>
        <p:spPr>
          <a:xfrm>
            <a:off x="8002007" y="1682943"/>
            <a:ext cx="34756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Montserrat" pitchFamily="2" charset="0"/>
              </a:rPr>
              <a:t>Evaluar un policultivo de tilapia (O. </a:t>
            </a:r>
            <a:r>
              <a:rPr lang="es-ES" sz="1400" dirty="0" err="1">
                <a:latin typeface="Montserrat" pitchFamily="2" charset="0"/>
              </a:rPr>
              <a:t>niloticus</a:t>
            </a:r>
            <a:r>
              <a:rPr lang="es-ES" sz="1400" dirty="0">
                <a:latin typeface="Montserrat" pitchFamily="2" charset="0"/>
              </a:rPr>
              <a:t>) y bocachico (</a:t>
            </a:r>
            <a:r>
              <a:rPr lang="es-ES" sz="1400" dirty="0" err="1">
                <a:latin typeface="Montserrat" pitchFamily="2" charset="0"/>
              </a:rPr>
              <a:t>Prochilodus</a:t>
            </a:r>
            <a:r>
              <a:rPr lang="es-ES" sz="1400" dirty="0">
                <a:latin typeface="Montserrat" pitchFamily="2" charset="0"/>
              </a:rPr>
              <a:t> </a:t>
            </a:r>
            <a:r>
              <a:rPr lang="es-ES" sz="1400" dirty="0" err="1">
                <a:latin typeface="Montserrat" pitchFamily="2" charset="0"/>
              </a:rPr>
              <a:t>magdalenae</a:t>
            </a:r>
            <a:r>
              <a:rPr lang="es-ES" sz="1400" dirty="0">
                <a:latin typeface="Montserrat" pitchFamily="2" charset="0"/>
              </a:rPr>
              <a:t>) en un sistema de recirculación acuapónico usando energía solar en la Estación Piscícola del Bajo Magdalena de la AUNAP en Repelón (Atlántico).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2DCD203-5021-6459-6387-D8CCAE61AE4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79" y="1721043"/>
            <a:ext cx="243628" cy="231261"/>
          </a:xfrm>
          <a:prstGeom prst="rect">
            <a:avLst/>
          </a:prstGeom>
          <a:effectLst/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DF0C340F-E805-BCCC-747A-C61D5DEDA677}"/>
              </a:ext>
            </a:extLst>
          </p:cNvPr>
          <p:cNvSpPr txBox="1"/>
          <p:nvPr/>
        </p:nvSpPr>
        <p:spPr>
          <a:xfrm>
            <a:off x="8002006" y="3389645"/>
            <a:ext cx="3808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Montserrat" pitchFamily="2" charset="0"/>
              </a:rPr>
              <a:t>Implementar un policultivo de tilapia (O. </a:t>
            </a:r>
            <a:r>
              <a:rPr lang="es-ES" sz="1400" dirty="0" err="1">
                <a:latin typeface="Montserrat" pitchFamily="2" charset="0"/>
              </a:rPr>
              <a:t>niloticus</a:t>
            </a:r>
            <a:r>
              <a:rPr lang="es-ES" sz="1400" dirty="0">
                <a:latin typeface="Montserrat" pitchFamily="2" charset="0"/>
              </a:rPr>
              <a:t>) y capaz (P. </a:t>
            </a:r>
            <a:r>
              <a:rPr lang="es-ES" sz="1400" dirty="0" err="1">
                <a:latin typeface="Montserrat" pitchFamily="2" charset="0"/>
              </a:rPr>
              <a:t>grosskopfii</a:t>
            </a:r>
            <a:r>
              <a:rPr lang="es-ES" sz="1400" dirty="0">
                <a:latin typeface="Montserrat" pitchFamily="2" charset="0"/>
              </a:rPr>
              <a:t>) en un modelo de recirculación acuapónico en la Estación Piscícola del Alto Magdalena Gigante, Huila.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67EE08BB-0B0C-320B-1B5F-4D4C776441C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79" y="3427745"/>
            <a:ext cx="243628" cy="231261"/>
          </a:xfrm>
          <a:prstGeom prst="rect">
            <a:avLst/>
          </a:prstGeom>
          <a:effectLst/>
        </p:spPr>
      </p:pic>
      <p:pic>
        <p:nvPicPr>
          <p:cNvPr id="24" name="WhatsApp Video 2022-12-05 at 9.09.40 AM">
            <a:hlinkClick r:id="" action="ppaction://media"/>
            <a:extLst>
              <a:ext uri="{FF2B5EF4-FFF2-40B4-BE49-F238E27FC236}">
                <a16:creationId xmlns:a16="http://schemas.microsoft.com/office/drawing/2014/main" id="{B7675820-1508-74F9-3B46-E25D7DFCFF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23.342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105" y="1733684"/>
            <a:ext cx="6459439" cy="35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38069D93-A06C-DC50-7409-624C1CC792DD}"/>
              </a:ext>
            </a:extLst>
          </p:cNvPr>
          <p:cNvSpPr txBox="1"/>
          <p:nvPr/>
        </p:nvSpPr>
        <p:spPr>
          <a:xfrm>
            <a:off x="782748" y="326391"/>
            <a:ext cx="8837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Mejoramiento productivo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590822B-B701-2DC0-A8BB-FD70B80F35F7}"/>
              </a:ext>
            </a:extLst>
          </p:cNvPr>
          <p:cNvSpPr txBox="1"/>
          <p:nvPr/>
        </p:nvSpPr>
        <p:spPr>
          <a:xfrm>
            <a:off x="7010400" y="2006793"/>
            <a:ext cx="44672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Montserrat" pitchFamily="2" charset="0"/>
              </a:rPr>
              <a:t>Determinar el efecto en condiciones de campo de un alimento impregnado con la cepa probiótica </a:t>
            </a:r>
            <a:r>
              <a:rPr lang="es-ES" sz="1400" dirty="0" err="1">
                <a:latin typeface="Montserrat" pitchFamily="2" charset="0"/>
              </a:rPr>
              <a:t>Weissella</a:t>
            </a:r>
            <a:r>
              <a:rPr lang="es-ES" sz="1400" dirty="0">
                <a:latin typeface="Montserrat" pitchFamily="2" charset="0"/>
              </a:rPr>
              <a:t> cibaria sobre la inmunidad y la eficiencia productiva de alevinos y juveniles de Tilapia roja (</a:t>
            </a:r>
            <a:r>
              <a:rPr lang="es-ES" sz="1400" dirty="0" err="1">
                <a:latin typeface="Montserrat" pitchFamily="2" charset="0"/>
              </a:rPr>
              <a:t>Oreochromis</a:t>
            </a:r>
            <a:r>
              <a:rPr lang="es-ES" sz="1400" dirty="0">
                <a:latin typeface="Montserrat" pitchFamily="2" charset="0"/>
              </a:rPr>
              <a:t> </a:t>
            </a:r>
            <a:r>
              <a:rPr lang="es-ES" sz="1400" dirty="0" err="1">
                <a:latin typeface="Montserrat" pitchFamily="2" charset="0"/>
              </a:rPr>
              <a:t>spp</a:t>
            </a:r>
            <a:r>
              <a:rPr lang="es-ES" sz="1400" dirty="0">
                <a:latin typeface="Montserrat" pitchFamily="2" charset="0"/>
              </a:rPr>
              <a:t>).</a:t>
            </a:r>
          </a:p>
        </p:txBody>
      </p:sp>
      <p:pic>
        <p:nvPicPr>
          <p:cNvPr id="2" name="WhatsApp Video 2022-12-02 at 3.22.47 PM">
            <a:hlinkClick r:id="" action="ppaction://media"/>
            <a:extLst>
              <a:ext uri="{FF2B5EF4-FFF2-40B4-BE49-F238E27FC236}">
                <a16:creationId xmlns:a16="http://schemas.microsoft.com/office/drawing/2014/main" id="{2BC2C6A5-598E-B56B-4BDD-81E90AA8AE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278" y="1444022"/>
            <a:ext cx="5696939" cy="4179956"/>
          </a:xfrm>
          <a:prstGeom prst="roundRect">
            <a:avLst>
              <a:gd name="adj" fmla="val 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642DE8B-6323-565B-99AB-8C6057380B40}"/>
              </a:ext>
            </a:extLst>
          </p:cNvPr>
          <p:cNvSpPr txBox="1"/>
          <p:nvPr/>
        </p:nvSpPr>
        <p:spPr>
          <a:xfrm>
            <a:off x="1139196" y="6251081"/>
            <a:ext cx="185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0000"/>
                </a:solidFill>
                <a:latin typeface="Montserrat" pitchFamily="2" charset="0"/>
              </a:rPr>
              <a:t>Tiempo de ejecución</a:t>
            </a:r>
            <a:endParaRPr lang="es-ES" sz="12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2FA944F-3659-75B4-A4C1-8F38BDD9F1A5}"/>
              </a:ext>
            </a:extLst>
          </p:cNvPr>
          <p:cNvSpPr/>
          <p:nvPr/>
        </p:nvSpPr>
        <p:spPr>
          <a:xfrm rot="16200000">
            <a:off x="2058858" y="5205938"/>
            <a:ext cx="45719" cy="201139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F9C9CE-AE26-2E85-433E-9B3B9A61FE08}"/>
              </a:ext>
            </a:extLst>
          </p:cNvPr>
          <p:cNvSpPr txBox="1"/>
          <p:nvPr/>
        </p:nvSpPr>
        <p:spPr>
          <a:xfrm>
            <a:off x="983315" y="5666306"/>
            <a:ext cx="219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10 Meses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F283822-D438-2DA7-B03C-1B6A1E0A4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97" t="12547" r="21645" b="28506"/>
          <a:stretch/>
        </p:blipFill>
        <p:spPr>
          <a:xfrm>
            <a:off x="9477206" y="3806293"/>
            <a:ext cx="1182823" cy="12240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8CE95B1-5105-0CC5-2656-2F88A157DCB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2598" y="3903491"/>
            <a:ext cx="1117107" cy="11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2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38069D93-A06C-DC50-7409-624C1CC792DD}"/>
              </a:ext>
            </a:extLst>
          </p:cNvPr>
          <p:cNvSpPr txBox="1"/>
          <p:nvPr/>
        </p:nvSpPr>
        <p:spPr>
          <a:xfrm>
            <a:off x="782748" y="326391"/>
            <a:ext cx="8837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Mejoramiento productivo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590822B-B701-2DC0-A8BB-FD70B80F35F7}"/>
              </a:ext>
            </a:extLst>
          </p:cNvPr>
          <p:cNvSpPr txBox="1"/>
          <p:nvPr/>
        </p:nvSpPr>
        <p:spPr>
          <a:xfrm>
            <a:off x="7029634" y="3228501"/>
            <a:ext cx="4467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Montserrat" pitchFamily="2" charset="0"/>
              </a:rPr>
              <a:t>Implementar estrategias encaminadas a determinar el estado sanitario y fortalecer seguridad sanitaria de la producción de trucha en diferentes Departamentos de Colombia, como herramienta de conocimiento y mejoramiento de la competitividad del sector.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42DE8B-6323-565B-99AB-8C6057380B40}"/>
              </a:ext>
            </a:extLst>
          </p:cNvPr>
          <p:cNvSpPr txBox="1"/>
          <p:nvPr/>
        </p:nvSpPr>
        <p:spPr>
          <a:xfrm>
            <a:off x="1139196" y="5993906"/>
            <a:ext cx="185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0000"/>
                </a:solidFill>
                <a:latin typeface="Montserrat" pitchFamily="2" charset="0"/>
              </a:rPr>
              <a:t>Tiempo de ejecución</a:t>
            </a:r>
            <a:endParaRPr lang="es-ES" sz="12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2FA944F-3659-75B4-A4C1-8F38BDD9F1A5}"/>
              </a:ext>
            </a:extLst>
          </p:cNvPr>
          <p:cNvSpPr/>
          <p:nvPr/>
        </p:nvSpPr>
        <p:spPr>
          <a:xfrm rot="16200000">
            <a:off x="2058858" y="4948763"/>
            <a:ext cx="45719" cy="201139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F9C9CE-AE26-2E85-433E-9B3B9A61FE08}"/>
              </a:ext>
            </a:extLst>
          </p:cNvPr>
          <p:cNvSpPr txBox="1"/>
          <p:nvPr/>
        </p:nvSpPr>
        <p:spPr>
          <a:xfrm>
            <a:off x="983315" y="5409131"/>
            <a:ext cx="219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10 Meses</a:t>
            </a:r>
          </a:p>
        </p:txBody>
      </p:sp>
      <p:pic>
        <p:nvPicPr>
          <p:cNvPr id="10" name="Picture 2" descr="PORTAFOLIO DE SERVICIOS, ! PRODUCTOS, INVESTIGACION Y ! EDUCACION  CONTINUADA! 2016&quot;">
            <a:extLst>
              <a:ext uri="{FF2B5EF4-FFF2-40B4-BE49-F238E27FC236}">
                <a16:creationId xmlns:a16="http://schemas.microsoft.com/office/drawing/2014/main" id="{30642755-BD52-8F91-C35D-C5A457B2E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767" y="4755196"/>
            <a:ext cx="1593225" cy="60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6BDB7B5-509D-4F6A-A60D-247818B9FC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11" t="21117" r="9564" b="20375"/>
          <a:stretch/>
        </p:blipFill>
        <p:spPr>
          <a:xfrm>
            <a:off x="9263247" y="4721849"/>
            <a:ext cx="1957203" cy="64280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B09F66D-F7B2-4396-34E7-647F659825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3" b="91126" l="0" r="98043">
                        <a14:foregroundMark x1="2935" y1="22944" x2="9457" y2="31602"/>
                        <a14:foregroundMark x1="9457" y1="31602" x2="4674" y2="37879"/>
                        <a14:foregroundMark x1="4674" y1="37879" x2="3696" y2="37446"/>
                        <a14:foregroundMark x1="0" y1="32035" x2="0" y2="32035"/>
                        <a14:foregroundMark x1="97391" y1="61905" x2="87174" y2="89610"/>
                        <a14:foregroundMark x1="87174" y1="89610" x2="86087" y2="91126"/>
                        <a14:foregroundMark x1="95217" y1="68398" x2="98152" y2="59307"/>
                        <a14:foregroundMark x1="55543" y1="7143" x2="51957" y2="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253" y="2074900"/>
            <a:ext cx="1956252" cy="98237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740C3FE-23FE-0595-F5E8-42E22EB25D12}"/>
              </a:ext>
            </a:extLst>
          </p:cNvPr>
          <p:cNvSpPr txBox="1"/>
          <p:nvPr/>
        </p:nvSpPr>
        <p:spPr>
          <a:xfrm>
            <a:off x="9160504" y="2727391"/>
            <a:ext cx="2336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Trucha Arcoíris (</a:t>
            </a:r>
            <a:r>
              <a:rPr lang="es-ES" sz="1200" b="1" i="0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Oncorhynchus</a:t>
            </a:r>
            <a:r>
              <a:rPr lang="es-ES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es-ES" sz="1200" b="1" i="0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mykiss</a:t>
            </a:r>
            <a:r>
              <a:rPr lang="es-ES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)</a:t>
            </a:r>
          </a:p>
        </p:txBody>
      </p:sp>
      <p:pic>
        <p:nvPicPr>
          <p:cNvPr id="15" name="WhatsApp Video 2022-12-05 at 9.11.37 AM">
            <a:hlinkClick r:id="" action="ppaction://media"/>
            <a:extLst>
              <a:ext uri="{FF2B5EF4-FFF2-40B4-BE49-F238E27FC236}">
                <a16:creationId xmlns:a16="http://schemas.microsoft.com/office/drawing/2014/main" id="{7693F3E1-4F23-1013-3EC7-9068635FA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277" y="2122525"/>
            <a:ext cx="5714032" cy="314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2CC978AB-F9CC-F29C-D645-3D08749D3727}"/>
              </a:ext>
            </a:extLst>
          </p:cNvPr>
          <p:cNvSpPr/>
          <p:nvPr/>
        </p:nvSpPr>
        <p:spPr>
          <a:xfrm rot="10800000">
            <a:off x="2507116" y="2264940"/>
            <a:ext cx="3345052" cy="360246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superiores redondeadas 17">
            <a:extLst>
              <a:ext uri="{FF2B5EF4-FFF2-40B4-BE49-F238E27FC236}">
                <a16:creationId xmlns:a16="http://schemas.microsoft.com/office/drawing/2014/main" id="{D599E819-D04D-56B9-7963-FF1DA0BB44E7}"/>
              </a:ext>
            </a:extLst>
          </p:cNvPr>
          <p:cNvSpPr/>
          <p:nvPr/>
        </p:nvSpPr>
        <p:spPr>
          <a:xfrm rot="10800000">
            <a:off x="6250369" y="2264940"/>
            <a:ext cx="3345052" cy="360246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18F0F335-F7E2-CC57-55D4-043EFC66E0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21" y="1972109"/>
            <a:ext cx="479039" cy="454721"/>
          </a:xfrm>
          <a:prstGeom prst="rect">
            <a:avLst/>
          </a:prstGeom>
          <a:effectLst/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EE30E72F-0F54-29CB-CF50-A0D2C4A2AC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75" y="1972108"/>
            <a:ext cx="479039" cy="454721"/>
          </a:xfrm>
          <a:prstGeom prst="rect">
            <a:avLst/>
          </a:prstGeom>
          <a:effectLst/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CD26ABFF-2BB7-701F-B7F3-9839F880937E}"/>
              </a:ext>
            </a:extLst>
          </p:cNvPr>
          <p:cNvSpPr txBox="1"/>
          <p:nvPr/>
        </p:nvSpPr>
        <p:spPr>
          <a:xfrm>
            <a:off x="2659652" y="3161308"/>
            <a:ext cx="3039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Más de</a:t>
            </a:r>
          </a:p>
          <a:p>
            <a:pPr algn="ctr"/>
            <a:endParaRPr lang="es-ES" sz="1600" dirty="0">
              <a:solidFill>
                <a:srgbClr val="000000"/>
              </a:solidFill>
              <a:latin typeface="Montserrat" pitchFamily="2" charset="0"/>
            </a:endParaRPr>
          </a:p>
          <a:p>
            <a:pPr algn="ctr"/>
            <a:endParaRPr lang="es-ES" sz="16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algn="ctr"/>
            <a:endParaRPr lang="es-ES" sz="1600" dirty="0">
              <a:solidFill>
                <a:srgbClr val="000000"/>
              </a:solidFill>
              <a:latin typeface="Montserrat" pitchFamily="2" charset="0"/>
            </a:endParaRPr>
          </a:p>
          <a:p>
            <a:pPr algn="ctr"/>
            <a:endParaRPr lang="es-ES" sz="16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de las entregas de equipos e insumos a nivel nacional. 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0EB37B3-02D6-DC4D-BBCB-EA32A7B88935}"/>
              </a:ext>
            </a:extLst>
          </p:cNvPr>
          <p:cNvSpPr txBox="1"/>
          <p:nvPr/>
        </p:nvSpPr>
        <p:spPr>
          <a:xfrm>
            <a:off x="6323867" y="3452600"/>
            <a:ext cx="31980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de la cuenca de Amazonía, Orinoquía, Ranchería, Atrato y Canal del Dique</a:t>
            </a:r>
          </a:p>
          <a:p>
            <a:pPr algn="ctr"/>
            <a:endParaRPr lang="es-ES" sz="16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Montserrat" pitchFamily="2" charset="0"/>
              </a:rPr>
              <a:t>M</a:t>
            </a: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ás de </a:t>
            </a:r>
          </a:p>
          <a:p>
            <a:pPr algn="ctr"/>
            <a:endParaRPr lang="es-ES" sz="1600" dirty="0">
              <a:solidFill>
                <a:srgbClr val="000000"/>
              </a:solidFill>
              <a:latin typeface="Montserrat" pitchFamily="2" charset="0"/>
            </a:endParaRPr>
          </a:p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en los departamentos de Atlántico, Bolívar, Cesar, Córdoba y Sucre,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2AAD655-B7AB-399A-85FE-E56181F9C573}"/>
              </a:ext>
            </a:extLst>
          </p:cNvPr>
          <p:cNvSpPr txBox="1"/>
          <p:nvPr/>
        </p:nvSpPr>
        <p:spPr>
          <a:xfrm>
            <a:off x="2734792" y="3458740"/>
            <a:ext cx="28896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i="0" u="none" strike="noStrike" dirty="0">
                <a:solidFill>
                  <a:srgbClr val="00498E"/>
                </a:solidFill>
                <a:effectLst/>
                <a:latin typeface="Montserrat" pitchFamily="2" charset="0"/>
              </a:rPr>
              <a:t>45 mil beneficiarios </a:t>
            </a:r>
            <a:endParaRPr lang="es-CO" sz="28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2D41F46-B687-023A-24BA-8F78D3E177D4}"/>
              </a:ext>
            </a:extLst>
          </p:cNvPr>
          <p:cNvSpPr txBox="1"/>
          <p:nvPr/>
        </p:nvSpPr>
        <p:spPr>
          <a:xfrm>
            <a:off x="6835918" y="2588345"/>
            <a:ext cx="21472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i="0" u="none" strike="noStrike" dirty="0">
                <a:solidFill>
                  <a:srgbClr val="00498E"/>
                </a:solidFill>
                <a:effectLst/>
                <a:latin typeface="Montserrat" pitchFamily="2" charset="0"/>
              </a:rPr>
              <a:t>Caracterización</a:t>
            </a:r>
            <a:endParaRPr lang="es-CO" sz="14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717EFD7-5E94-4B2E-03DA-CDA7178A9FF9}"/>
              </a:ext>
            </a:extLst>
          </p:cNvPr>
          <p:cNvSpPr txBox="1"/>
          <p:nvPr/>
        </p:nvSpPr>
        <p:spPr>
          <a:xfrm>
            <a:off x="6104468" y="2851718"/>
            <a:ext cx="3636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i="0" u="none" strike="noStrike" dirty="0">
                <a:solidFill>
                  <a:srgbClr val="00498E"/>
                </a:solidFill>
                <a:effectLst/>
                <a:latin typeface="Montserrat" pitchFamily="2" charset="0"/>
              </a:rPr>
              <a:t>12 mil pescadores artesanales </a:t>
            </a:r>
            <a:endParaRPr lang="es-CO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414FE02-0095-4CE6-DD1C-ED7368D18C9E}"/>
              </a:ext>
            </a:extLst>
          </p:cNvPr>
          <p:cNvSpPr txBox="1"/>
          <p:nvPr/>
        </p:nvSpPr>
        <p:spPr>
          <a:xfrm>
            <a:off x="6680414" y="4640748"/>
            <a:ext cx="2656741" cy="379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i="0" u="none" strike="noStrike" dirty="0">
                <a:solidFill>
                  <a:srgbClr val="00488C"/>
                </a:solidFill>
                <a:effectLst/>
                <a:latin typeface="Montserrat" pitchFamily="2" charset="0"/>
              </a:rPr>
              <a:t>4 mil acuicultores </a:t>
            </a:r>
            <a:endParaRPr lang="es-CO" b="1" dirty="0">
              <a:solidFill>
                <a:srgbClr val="00488C"/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D6BD574-B3C6-6BCB-0F6D-A67B8E9864B7}"/>
              </a:ext>
            </a:extLst>
          </p:cNvPr>
          <p:cNvSpPr txBox="1"/>
          <p:nvPr/>
        </p:nvSpPr>
        <p:spPr>
          <a:xfrm>
            <a:off x="782749" y="326391"/>
            <a:ext cx="8491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4000" b="1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Qué hemos hecho frente a las necesidades de los usuarios </a:t>
            </a:r>
            <a:endParaRPr lang="es-ES" sz="4000" b="0" dirty="0">
              <a:solidFill>
                <a:srgbClr val="00498D"/>
              </a:solidFill>
              <a:effectLst/>
              <a:latin typeface="Montserrat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57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38069D93-A06C-DC50-7409-624C1CC792DD}"/>
              </a:ext>
            </a:extLst>
          </p:cNvPr>
          <p:cNvSpPr txBox="1"/>
          <p:nvPr/>
        </p:nvSpPr>
        <p:spPr>
          <a:xfrm>
            <a:off x="782748" y="326391"/>
            <a:ext cx="6656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Evaluación </a:t>
            </a:r>
            <a:r>
              <a:rPr lang="es-ES" sz="4400" dirty="0" err="1">
                <a:solidFill>
                  <a:srgbClr val="01488E"/>
                </a:solidFill>
                <a:latin typeface="Montserrat Black" pitchFamily="2" charset="0"/>
              </a:rPr>
              <a:t>biologico</a:t>
            </a:r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-pesquera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008059F-D0FA-CD4E-E864-BF04612E49AC}"/>
              </a:ext>
            </a:extLst>
          </p:cNvPr>
          <p:cNvSpPr txBox="1"/>
          <p:nvPr/>
        </p:nvSpPr>
        <p:spPr>
          <a:xfrm>
            <a:off x="5626652" y="3247171"/>
            <a:ext cx="50127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latin typeface="Montserrat" pitchFamily="2" charset="0"/>
              </a:rPr>
              <a:t>Determinar las principales variables de desempeño pesquero, indicadores biológicos simples y análisis espacial de la dinámica pesquera de la flota industrial y artesanal, en aguas jurisdiccionales del Caribe y Pacifico colombiano como insumo de información del Programa de Observadores Pesqueros de Colombia – POPC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1166746-AB05-327B-B6A9-E03B6563BA7F}"/>
              </a:ext>
            </a:extLst>
          </p:cNvPr>
          <p:cNvSpPr txBox="1"/>
          <p:nvPr/>
        </p:nvSpPr>
        <p:spPr>
          <a:xfrm>
            <a:off x="8571859" y="5220199"/>
            <a:ext cx="185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0000"/>
                </a:solidFill>
                <a:latin typeface="Montserrat" pitchFamily="2" charset="0"/>
              </a:rPr>
              <a:t>Tiempo de ejecución</a:t>
            </a:r>
            <a:endParaRPr lang="es-ES" sz="12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8671E9B-FA12-4C2C-0103-1CD9BA207EFF}"/>
              </a:ext>
            </a:extLst>
          </p:cNvPr>
          <p:cNvSpPr/>
          <p:nvPr/>
        </p:nvSpPr>
        <p:spPr>
          <a:xfrm rot="16200000">
            <a:off x="9491521" y="4175056"/>
            <a:ext cx="45719" cy="201139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E89BCE0-745F-268D-4B05-42138CD1F9A0}"/>
              </a:ext>
            </a:extLst>
          </p:cNvPr>
          <p:cNvSpPr txBox="1"/>
          <p:nvPr/>
        </p:nvSpPr>
        <p:spPr>
          <a:xfrm>
            <a:off x="8415978" y="4635424"/>
            <a:ext cx="219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11 Meses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39852EF-3C19-43C2-0BCE-480FE27DD8D6}"/>
              </a:ext>
            </a:extLst>
          </p:cNvPr>
          <p:cNvSpPr txBox="1"/>
          <p:nvPr/>
        </p:nvSpPr>
        <p:spPr>
          <a:xfrm>
            <a:off x="968106" y="1887214"/>
            <a:ext cx="9948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0498D"/>
                </a:solidFill>
                <a:latin typeface="Montserrat Black" pitchFamily="2" charset="0"/>
              </a:rPr>
              <a:t>Programa de Observadores Pesqueros de Colombia-POPC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C3AF52-85AE-F524-DCC3-426302EDC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09" y="3238064"/>
            <a:ext cx="1454423" cy="13879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3B3A392-9829-4999-F95C-89F8A297A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00" b="94800" l="7126" r="94943">
                        <a14:foregroundMark x1="65517" y1="8400" x2="59080" y2="8400"/>
                        <a14:foregroundMark x1="54253" y1="32800" x2="54253" y2="32800"/>
                        <a14:foregroundMark x1="92644" y1="11200" x2="92644" y2="11200"/>
                        <a14:foregroundMark x1="95402" y1="63200" x2="95402" y2="63200"/>
                        <a14:foregroundMark x1="23678" y1="8800" x2="23678" y2="8800"/>
                        <a14:foregroundMark x1="22759" y1="8400" x2="19310" y2="14800"/>
                        <a14:foregroundMark x1="23678" y1="23200" x2="21609" y2="30800"/>
                        <a14:foregroundMark x1="28046" y1="32400" x2="28046" y2="32400"/>
                        <a14:foregroundMark x1="28046" y1="32400" x2="28046" y2="32400"/>
                        <a14:foregroundMark x1="28046" y1="32400" x2="27586" y2="35600"/>
                        <a14:foregroundMark x1="33793" y1="31200" x2="32184" y2="29200"/>
                        <a14:foregroundMark x1="7356" y1="54800" x2="7356" y2="54800"/>
                        <a14:foregroundMark x1="7126" y1="14800" x2="7126" y2="14800"/>
                        <a14:foregroundMark x1="8046" y1="22400" x2="8046" y2="22400"/>
                        <a14:foregroundMark x1="7816" y1="29600" x2="7816" y2="29600"/>
                        <a14:foregroundMark x1="8046" y1="38800" x2="8046" y2="38800"/>
                        <a14:foregroundMark x1="7356" y1="45200" x2="7356" y2="45200"/>
                        <a14:foregroundMark x1="8046" y1="37600" x2="8046" y2="37600"/>
                        <a14:foregroundMark x1="7816" y1="63200" x2="7816" y2="63200"/>
                        <a14:foregroundMark x1="8276" y1="71200" x2="8276" y2="71200"/>
                        <a14:foregroundMark x1="8046" y1="78400" x2="8046" y2="78400"/>
                        <a14:foregroundMark x1="8046" y1="86800" x2="8046" y2="86800"/>
                        <a14:foregroundMark x1="7126" y1="94800" x2="7126" y2="94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5195" y="3391251"/>
            <a:ext cx="1881881" cy="108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561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590822B-B701-2DC0-A8BB-FD70B80F35F7}"/>
              </a:ext>
            </a:extLst>
          </p:cNvPr>
          <p:cNvSpPr txBox="1"/>
          <p:nvPr/>
        </p:nvSpPr>
        <p:spPr>
          <a:xfrm>
            <a:off x="5440608" y="3606914"/>
            <a:ext cx="54008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Montserrat" pitchFamily="2" charset="0"/>
              </a:rPr>
              <a:t>Fortalecer la toma de información biológico-pesquera del recurso ornamental, que contribuya a la generación de conocimiento para enriquecer la estadística pesquera de las especies mayormente comercializadas desde Colombia y contribuir a mejorar las medidas de manejo de este recurso Pesquero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42DE8B-6323-565B-99AB-8C6057380B40}"/>
              </a:ext>
            </a:extLst>
          </p:cNvPr>
          <p:cNvSpPr txBox="1"/>
          <p:nvPr/>
        </p:nvSpPr>
        <p:spPr>
          <a:xfrm>
            <a:off x="1139196" y="6174881"/>
            <a:ext cx="185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0000"/>
                </a:solidFill>
                <a:latin typeface="Montserrat" pitchFamily="2" charset="0"/>
              </a:rPr>
              <a:t>Tiempo de ejecución</a:t>
            </a:r>
            <a:endParaRPr lang="es-ES" sz="12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2FA944F-3659-75B4-A4C1-8F38BDD9F1A5}"/>
              </a:ext>
            </a:extLst>
          </p:cNvPr>
          <p:cNvSpPr/>
          <p:nvPr/>
        </p:nvSpPr>
        <p:spPr>
          <a:xfrm rot="16200000">
            <a:off x="2058858" y="5129738"/>
            <a:ext cx="45719" cy="201139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F9C9CE-AE26-2E85-433E-9B3B9A61FE08}"/>
              </a:ext>
            </a:extLst>
          </p:cNvPr>
          <p:cNvSpPr txBox="1"/>
          <p:nvPr/>
        </p:nvSpPr>
        <p:spPr>
          <a:xfrm>
            <a:off x="983315" y="5590106"/>
            <a:ext cx="219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10 Meses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740C3FE-23FE-0595-F5E8-42E22EB25D12}"/>
              </a:ext>
            </a:extLst>
          </p:cNvPr>
          <p:cNvSpPr txBox="1"/>
          <p:nvPr/>
        </p:nvSpPr>
        <p:spPr>
          <a:xfrm>
            <a:off x="6972859" y="3097999"/>
            <a:ext cx="2336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Escolares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2F0043-62D5-3FB3-A0A2-F9C6E5E62643}"/>
              </a:ext>
            </a:extLst>
          </p:cNvPr>
          <p:cNvSpPr txBox="1"/>
          <p:nvPr/>
        </p:nvSpPr>
        <p:spPr>
          <a:xfrm>
            <a:off x="782748" y="326391"/>
            <a:ext cx="6656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Evaluación biológico-pesquera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E140D0-FD68-05B2-E0D4-D7847BFC883F}"/>
              </a:ext>
            </a:extLst>
          </p:cNvPr>
          <p:cNvSpPr txBox="1"/>
          <p:nvPr/>
        </p:nvSpPr>
        <p:spPr>
          <a:xfrm>
            <a:off x="968106" y="1887214"/>
            <a:ext cx="8979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00498D"/>
                </a:solidFill>
                <a:latin typeface="Montserrat Black" pitchFamily="2" charset="0"/>
              </a:rPr>
              <a:t>Ornamentales</a:t>
            </a:r>
          </a:p>
        </p:txBody>
      </p:sp>
      <p:pic>
        <p:nvPicPr>
          <p:cNvPr id="9" name="WhatsApp Video 2022-12-02 at 3.24.55 PM">
            <a:hlinkClick r:id="" action="ppaction://media"/>
            <a:extLst>
              <a:ext uri="{FF2B5EF4-FFF2-40B4-BE49-F238E27FC236}">
                <a16:creationId xmlns:a16="http://schemas.microsoft.com/office/drawing/2014/main" id="{CD26A6A5-EFC7-EB2D-4BB8-87173405F8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276" y="2295408"/>
            <a:ext cx="4165202" cy="3169622"/>
          </a:xfrm>
          <a:prstGeom prst="roundRect">
            <a:avLst>
              <a:gd name="adj" fmla="val 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63C70BD-D0AF-BCE5-24EE-E1E3F15D9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0222" l="9816" r="96933">
                        <a14:foregroundMark x1="60736" y1="14222" x2="73313" y2="4000"/>
                        <a14:foregroundMark x1="74847" y1="4889" x2="54294" y2="30444"/>
                        <a14:foregroundMark x1="85890" y1="39778" x2="85890" y2="39778"/>
                        <a14:foregroundMark x1="85890" y1="39778" x2="88650" y2="40222"/>
                        <a14:foregroundMark x1="97239" y1="66889" x2="71166" y2="62444"/>
                        <a14:foregroundMark x1="76994" y1="90222" x2="66871" y2="86222"/>
                        <a14:foregroundMark x1="51534" y1="79778" x2="38650" y2="7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6892" y="2356915"/>
            <a:ext cx="774509" cy="106910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9B3419-1987-442A-2F16-F617A215A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0222" l="9816" r="96933">
                        <a14:foregroundMark x1="60736" y1="14222" x2="73313" y2="4000"/>
                        <a14:foregroundMark x1="74847" y1="4889" x2="54294" y2="30444"/>
                        <a14:foregroundMark x1="85890" y1="39778" x2="85890" y2="39778"/>
                        <a14:foregroundMark x1="85890" y1="39778" x2="88650" y2="40222"/>
                        <a14:foregroundMark x1="97239" y1="66889" x2="71166" y2="62444"/>
                        <a14:foregroundMark x1="76994" y1="90222" x2="66871" y2="86222"/>
                        <a14:foregroundMark x1="51534" y1="79778" x2="38650" y2="7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2781" y="2073975"/>
            <a:ext cx="774509" cy="106910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ACD5611-88A7-55C0-0028-79760D9CB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0222" l="9816" r="96933">
                        <a14:foregroundMark x1="60736" y1="14222" x2="73313" y2="4000"/>
                        <a14:foregroundMark x1="74847" y1="4889" x2="54294" y2="30444"/>
                        <a14:foregroundMark x1="85890" y1="39778" x2="85890" y2="39778"/>
                        <a14:foregroundMark x1="85890" y1="39778" x2="88650" y2="40222"/>
                        <a14:foregroundMark x1="97239" y1="66889" x2="71166" y2="62444"/>
                        <a14:foregroundMark x1="76994" y1="90222" x2="66871" y2="86222"/>
                        <a14:foregroundMark x1="51534" y1="79778" x2="38650" y2="7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844" y="2660604"/>
            <a:ext cx="774509" cy="106910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9BAE4A3-615A-7A83-7993-D2741580D4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1647">
                        <a14:foregroundMark x1="91647" y1="37412" x2="91647" y2="37412"/>
                        <a14:foregroundMark x1="91647" y1="37412" x2="91647" y2="37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2223" y="2176536"/>
            <a:ext cx="1122493" cy="112249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AC43D73-B58F-5804-D773-02D94B96BB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1647">
                        <a14:foregroundMark x1="91647" y1="37412" x2="91647" y2="37412"/>
                        <a14:foregroundMark x1="91647" y1="37412" x2="91647" y2="37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0013" y="2544986"/>
            <a:ext cx="1122493" cy="112249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A370901-6870-CCD6-7444-EA24A661C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1647">
                        <a14:foregroundMark x1="91647" y1="37412" x2="91647" y2="37412"/>
                        <a14:foregroundMark x1="91647" y1="37412" x2="91647" y2="37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9029" y="2668183"/>
            <a:ext cx="1122493" cy="112249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3D40452-8FB8-C9E9-2E4D-0BAF569CAE8F}"/>
              </a:ext>
            </a:extLst>
          </p:cNvPr>
          <p:cNvSpPr txBox="1"/>
          <p:nvPr/>
        </p:nvSpPr>
        <p:spPr>
          <a:xfrm>
            <a:off x="10470529" y="3097999"/>
            <a:ext cx="2336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0" strike="noStrike" dirty="0" err="1">
                <a:solidFill>
                  <a:srgbClr val="000000"/>
                </a:solidFill>
                <a:effectLst/>
                <a:latin typeface="Montserrat" pitchFamily="2" charset="0"/>
              </a:rPr>
              <a:t>Coridas</a:t>
            </a:r>
            <a:endParaRPr lang="es-ES" sz="12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30D000E8-AA0A-AB26-92F9-4D8C54CA3E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0250" y="5152064"/>
            <a:ext cx="2191188" cy="10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2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2F0043-62D5-3FB3-A0A2-F9C6E5E62643}"/>
              </a:ext>
            </a:extLst>
          </p:cNvPr>
          <p:cNvSpPr txBox="1"/>
          <p:nvPr/>
        </p:nvSpPr>
        <p:spPr>
          <a:xfrm>
            <a:off x="782748" y="326391"/>
            <a:ext cx="6656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Nuestros Resultados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44A2C745-0362-44C3-5890-87BE529E0BC8}"/>
              </a:ext>
            </a:extLst>
          </p:cNvPr>
          <p:cNvGrpSpPr/>
          <p:nvPr/>
        </p:nvGrpSpPr>
        <p:grpSpPr>
          <a:xfrm>
            <a:off x="782748" y="1854745"/>
            <a:ext cx="10885802" cy="3290448"/>
            <a:chOff x="394731" y="1637445"/>
            <a:chExt cx="11600612" cy="3506513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1265A296-4B81-37E6-B6FD-6AA44596B331}"/>
                </a:ext>
              </a:extLst>
            </p:cNvPr>
            <p:cNvGrpSpPr/>
            <p:nvPr/>
          </p:nvGrpSpPr>
          <p:grpSpPr>
            <a:xfrm>
              <a:off x="394731" y="1687827"/>
              <a:ext cx="4981092" cy="3455672"/>
              <a:chOff x="394731" y="1687827"/>
              <a:chExt cx="4981092" cy="3455672"/>
            </a:xfrm>
          </p:grpSpPr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075FAF9C-2ED8-D12E-0D7E-A318FAC3EBD0}"/>
                  </a:ext>
                </a:extLst>
              </p:cNvPr>
              <p:cNvSpPr/>
              <p:nvPr/>
            </p:nvSpPr>
            <p:spPr>
              <a:xfrm>
                <a:off x="479995" y="1687828"/>
                <a:ext cx="1620000" cy="3455671"/>
              </a:xfrm>
              <a:prstGeom prst="rect">
                <a:avLst/>
              </a:prstGeom>
              <a:solidFill>
                <a:srgbClr val="0048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5" name="Rectángulo 44">
                <a:extLst>
                  <a:ext uri="{FF2B5EF4-FFF2-40B4-BE49-F238E27FC236}">
                    <a16:creationId xmlns:a16="http://schemas.microsoft.com/office/drawing/2014/main" id="{526205DA-B682-3838-686F-FDE92057F39A}"/>
                  </a:ext>
                </a:extLst>
              </p:cNvPr>
              <p:cNvSpPr/>
              <p:nvPr/>
            </p:nvSpPr>
            <p:spPr>
              <a:xfrm>
                <a:off x="2112127" y="1687827"/>
                <a:ext cx="1620000" cy="3455671"/>
              </a:xfrm>
              <a:prstGeom prst="rect">
                <a:avLst/>
              </a:prstGeom>
              <a:solidFill>
                <a:srgbClr val="FFB6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F81A2056-8674-212F-1AA5-7093EF737491}"/>
                  </a:ext>
                </a:extLst>
              </p:cNvPr>
              <p:cNvSpPr/>
              <p:nvPr/>
            </p:nvSpPr>
            <p:spPr>
              <a:xfrm>
                <a:off x="3744259" y="1687828"/>
                <a:ext cx="1620000" cy="3455671"/>
              </a:xfrm>
              <a:prstGeom prst="rect">
                <a:avLst/>
              </a:prstGeom>
              <a:solidFill>
                <a:srgbClr val="00AA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Triángulo isósceles 46">
                <a:extLst>
                  <a:ext uri="{FF2B5EF4-FFF2-40B4-BE49-F238E27FC236}">
                    <a16:creationId xmlns:a16="http://schemas.microsoft.com/office/drawing/2014/main" id="{72F48C04-EF7D-B63B-57A3-7FE74F3867A1}"/>
                  </a:ext>
                </a:extLst>
              </p:cNvPr>
              <p:cNvSpPr/>
              <p:nvPr/>
            </p:nvSpPr>
            <p:spPr>
              <a:xfrm rot="5400000">
                <a:off x="2048815" y="4147150"/>
                <a:ext cx="463328" cy="360968"/>
              </a:xfrm>
              <a:prstGeom prst="triangle">
                <a:avLst/>
              </a:prstGeom>
              <a:solidFill>
                <a:srgbClr val="0048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8" name="Triángulo isósceles 47">
                <a:extLst>
                  <a:ext uri="{FF2B5EF4-FFF2-40B4-BE49-F238E27FC236}">
                    <a16:creationId xmlns:a16="http://schemas.microsoft.com/office/drawing/2014/main" id="{22BDD59E-C64E-8FB4-DA6B-35F940F42FD0}"/>
                  </a:ext>
                </a:extLst>
              </p:cNvPr>
              <p:cNvSpPr/>
              <p:nvPr/>
            </p:nvSpPr>
            <p:spPr>
              <a:xfrm rot="5400000">
                <a:off x="3679927" y="2010859"/>
                <a:ext cx="464400" cy="360000"/>
              </a:xfrm>
              <a:prstGeom prst="triangle">
                <a:avLst/>
              </a:prstGeom>
              <a:solidFill>
                <a:srgbClr val="FFB6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49" name="Imagen 48">
                <a:extLst>
                  <a:ext uri="{FF2B5EF4-FFF2-40B4-BE49-F238E27FC236}">
                    <a16:creationId xmlns:a16="http://schemas.microsoft.com/office/drawing/2014/main" id="{AF90CAA1-92DE-F259-E776-37259ADB8F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14" b="90000" l="10000" r="90000">
                            <a14:foregroundMark x1="31778" y1="3714" x2="31778" y2="3714"/>
                            <a14:foregroundMark x1="35778" y1="10000" x2="35778" y2="10000"/>
                            <a14:foregroundMark x1="35889" y1="15000" x2="35889" y2="15000"/>
                            <a14:foregroundMark x1="37222" y1="21286" x2="37222" y2="21286"/>
                            <a14:foregroundMark x1="55778" y1="30000" x2="55778" y2="30000"/>
                            <a14:foregroundMark x1="60778" y1="25857" x2="60778" y2="25857"/>
                            <a14:foregroundMark x1="64667" y1="25857" x2="64667" y2="25857"/>
                            <a14:foregroundMark x1="69000" y1="27571" x2="69000" y2="27571"/>
                          </a14:backgroundRemoval>
                        </a14:imgEffect>
                      </a14:imgLayer>
                    </a14:imgProps>
                  </a:ext>
                </a:extLst>
              </a:blip>
              <a:srcRect l="24310" t="-1003" r="24791" b="35455"/>
              <a:stretch/>
            </p:blipFill>
            <p:spPr>
              <a:xfrm>
                <a:off x="940625" y="2032242"/>
                <a:ext cx="693558" cy="694683"/>
              </a:xfrm>
              <a:prstGeom prst="rect">
                <a:avLst/>
              </a:prstGeom>
            </p:spPr>
          </p:pic>
          <p:pic>
            <p:nvPicPr>
              <p:cNvPr id="50" name="Imagen 49">
                <a:extLst>
                  <a:ext uri="{FF2B5EF4-FFF2-40B4-BE49-F238E27FC236}">
                    <a16:creationId xmlns:a16="http://schemas.microsoft.com/office/drawing/2014/main" id="{49115FB5-5762-016B-194A-78F1D8907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172" b="99414" l="4688" r="96680">
                            <a14:foregroundMark x1="31250" y1="14258" x2="31250" y2="14258"/>
                            <a14:foregroundMark x1="33594" y1="13477" x2="33594" y2="13477"/>
                            <a14:foregroundMark x1="33594" y1="13477" x2="33789" y2="18945"/>
                            <a14:foregroundMark x1="27344" y1="14258" x2="24023" y2="13867"/>
                            <a14:foregroundMark x1="24023" y1="13867" x2="13672" y2="36133"/>
                            <a14:foregroundMark x1="13672" y1="36133" x2="17188" y2="79883"/>
                            <a14:foregroundMark x1="17188" y1="79883" x2="15820" y2="68359"/>
                            <a14:foregroundMark x1="15820" y1="68359" x2="23047" y2="77930"/>
                            <a14:foregroundMark x1="23047" y1="77930" x2="43750" y2="83789"/>
                            <a14:foregroundMark x1="43750" y1="83789" x2="57031" y2="83594"/>
                            <a14:foregroundMark x1="57031" y1="83594" x2="77734" y2="83984"/>
                            <a14:foregroundMark x1="77734" y1="83984" x2="87695" y2="74414"/>
                            <a14:foregroundMark x1="87695" y1="74414" x2="76172" y2="65039"/>
                            <a14:foregroundMark x1="76172" y1="65039" x2="80469" y2="9961"/>
                            <a14:foregroundMark x1="80469" y1="9961" x2="51172" y2="14844"/>
                            <a14:foregroundMark x1="51172" y1="14844" x2="12891" y2="8203"/>
                            <a14:foregroundMark x1="12891" y1="8203" x2="22852" y2="10742"/>
                            <a14:foregroundMark x1="22852" y1="10742" x2="60156" y2="5273"/>
                            <a14:foregroundMark x1="60156" y1="5273" x2="85547" y2="8398"/>
                            <a14:foregroundMark x1="85547" y1="8398" x2="82422" y2="42578"/>
                            <a14:foregroundMark x1="82422" y1="42578" x2="91602" y2="69141"/>
                            <a14:foregroundMark x1="91602" y1="69141" x2="91406" y2="81836"/>
                            <a14:foregroundMark x1="91406" y1="81836" x2="82422" y2="92969"/>
                            <a14:foregroundMark x1="82422" y1="92969" x2="75781" y2="89258"/>
                            <a14:foregroundMark x1="32227" y1="7227" x2="20898" y2="1172"/>
                            <a14:foregroundMark x1="20898" y1="1172" x2="12500" y2="91992"/>
                            <a14:foregroundMark x1="12500" y1="91992" x2="20117" y2="90820"/>
                            <a14:foregroundMark x1="25000" y1="96875" x2="11914" y2="81445"/>
                            <a14:foregroundMark x1="11914" y1="81445" x2="19141" y2="94727"/>
                            <a14:foregroundMark x1="19141" y1="94727" x2="79492" y2="97266"/>
                            <a14:foregroundMark x1="79492" y1="97266" x2="95898" y2="94727"/>
                            <a14:foregroundMark x1="95898" y1="94727" x2="97852" y2="77148"/>
                            <a14:foregroundMark x1="97852" y1="77148" x2="88672" y2="40430"/>
                            <a14:foregroundMark x1="88672" y1="40430" x2="93945" y2="8203"/>
                            <a14:foregroundMark x1="93945" y1="8203" x2="11133" y2="3516"/>
                            <a14:foregroundMark x1="11133" y1="3516" x2="977" y2="6445"/>
                            <a14:foregroundMark x1="977" y1="6445" x2="6250" y2="19336"/>
                            <a14:foregroundMark x1="6250" y1="19336" x2="13672" y2="91602"/>
                            <a14:foregroundMark x1="13672" y1="91602" x2="25195" y2="95898"/>
                            <a14:foregroundMark x1="25195" y1="95898" x2="26367" y2="94727"/>
                            <a14:foregroundMark x1="4688" y1="14063" x2="4688" y2="14063"/>
                            <a14:foregroundMark x1="4688" y1="14063" x2="6836" y2="22656"/>
                            <a14:foregroundMark x1="6836" y1="22656" x2="4883" y2="15625"/>
                            <a14:foregroundMark x1="95898" y1="68945" x2="96680" y2="88281"/>
                            <a14:foregroundMark x1="88477" y1="99414" x2="88477" y2="99414"/>
                            <a14:foregroundMark x1="88477" y1="99414" x2="94727" y2="99219"/>
                            <a14:backgroundMark x1="47461" y1="34375" x2="47461" y2="34375"/>
                            <a14:backgroundMark x1="47852" y1="32031" x2="61523" y2="38867"/>
                            <a14:backgroundMark x1="61523" y1="38867" x2="66406" y2="53906"/>
                            <a14:backgroundMark x1="66406" y1="53906" x2="49414" y2="68750"/>
                            <a14:backgroundMark x1="49414" y1="68750" x2="40234" y2="62109"/>
                            <a14:backgroundMark x1="40234" y1="62109" x2="36719" y2="52344"/>
                            <a14:backgroundMark x1="36719" y1="52344" x2="36523" y2="41211"/>
                            <a14:backgroundMark x1="36523" y1="41211" x2="46484" y2="35352"/>
                            <a14:backgroundMark x1="46484" y1="35352" x2="47852" y2="32813"/>
                            <a14:backgroundMark x1="48633" y1="32617" x2="39453" y2="36133"/>
                            <a14:backgroundMark x1="39453" y1="36133" x2="34180" y2="47266"/>
                            <a14:backgroundMark x1="34180" y1="47266" x2="40039" y2="66016"/>
                            <a14:backgroundMark x1="40039" y1="66016" x2="53516" y2="70117"/>
                            <a14:backgroundMark x1="53516" y1="70117" x2="63672" y2="61523"/>
                            <a14:backgroundMark x1="63672" y1="61523" x2="63672" y2="46484"/>
                            <a14:backgroundMark x1="63672" y1="46484" x2="56836" y2="33789"/>
                            <a14:backgroundMark x1="56836" y1="33789" x2="41602" y2="33789"/>
                            <a14:backgroundMark x1="41602" y1="33789" x2="34766" y2="52344"/>
                            <a14:backgroundMark x1="34766" y1="52344" x2="35352" y2="64258"/>
                            <a14:backgroundMark x1="35352" y1="64258" x2="59180" y2="68750"/>
                            <a14:backgroundMark x1="59180" y1="68750" x2="69727" y2="60547"/>
                            <a14:backgroundMark x1="69727" y1="60547" x2="69141" y2="50391"/>
                            <a14:backgroundMark x1="69141" y1="50391" x2="64258" y2="35742"/>
                            <a14:backgroundMark x1="64258" y1="35742" x2="52148" y2="30469"/>
                            <a14:backgroundMark x1="52148" y1="30469" x2="50586" y2="30469"/>
                            <a14:backgroundMark x1="50586" y1="30469" x2="33984" y2="38086"/>
                            <a14:backgroundMark x1="33984" y1="38086" x2="32617" y2="49805"/>
                            <a14:backgroundMark x1="32617" y1="49805" x2="34961" y2="63281"/>
                            <a14:backgroundMark x1="34961" y1="63281" x2="46875" y2="75391"/>
                            <a14:backgroundMark x1="46875" y1="75391" x2="59961" y2="66602"/>
                            <a14:backgroundMark x1="59961" y1="66602" x2="65625" y2="46680"/>
                            <a14:backgroundMark x1="65625" y1="46680" x2="47070" y2="49414"/>
                            <a14:backgroundMark x1="47070" y1="49414" x2="33789" y2="41211"/>
                            <a14:backgroundMark x1="33789" y1="41211" x2="49609" y2="28906"/>
                            <a14:backgroundMark x1="49609" y1="28906" x2="66797" y2="34570"/>
                            <a14:backgroundMark x1="66797" y1="34570" x2="69727" y2="46094"/>
                            <a14:backgroundMark x1="69727" y1="46094" x2="47852" y2="71289"/>
                            <a14:backgroundMark x1="47852" y1="71289" x2="33789" y2="46289"/>
                            <a14:backgroundMark x1="33789" y1="46289" x2="35938" y2="33398"/>
                            <a14:backgroundMark x1="35938" y1="33398" x2="35938" y2="33398"/>
                            <a14:backgroundMark x1="33398" y1="39648" x2="30273" y2="57227"/>
                            <a14:backgroundMark x1="30273" y1="57227" x2="50977" y2="59766"/>
                            <a14:backgroundMark x1="50977" y1="59766" x2="61914" y2="58594"/>
                            <a14:backgroundMark x1="61914" y1="58594" x2="57617" y2="68555"/>
                            <a14:backgroundMark x1="57617" y1="68555" x2="70703" y2="59961"/>
                            <a14:backgroundMark x1="70703" y1="59961" x2="71484" y2="49609"/>
                            <a14:backgroundMark x1="71484" y1="49609" x2="68359" y2="36523"/>
                            <a14:backgroundMark x1="68359" y1="36523" x2="57227" y2="31445"/>
                            <a14:backgroundMark x1="57227" y1="31445" x2="41406" y2="37109"/>
                            <a14:backgroundMark x1="41406" y1="37109" x2="34766" y2="47852"/>
                            <a14:backgroundMark x1="34766" y1="47852" x2="33008" y2="61328"/>
                            <a14:backgroundMark x1="33008" y1="61328" x2="58398" y2="62305"/>
                            <a14:backgroundMark x1="58398" y1="62305" x2="70508" y2="54688"/>
                            <a14:backgroundMark x1="70508" y1="54688" x2="72461" y2="38867"/>
                            <a14:backgroundMark x1="56250" y1="33008" x2="42773" y2="31055"/>
                            <a14:backgroundMark x1="42773" y1="31055" x2="34570" y2="37891"/>
                            <a14:backgroundMark x1="34570" y1="37891" x2="32617" y2="53906"/>
                            <a14:backgroundMark x1="32617" y1="53906" x2="40820" y2="68359"/>
                            <a14:backgroundMark x1="40820" y1="68359" x2="52734" y2="68164"/>
                            <a14:backgroundMark x1="52734" y1="68164" x2="65820" y2="63867"/>
                            <a14:backgroundMark x1="65820" y1="63867" x2="71094" y2="53516"/>
                            <a14:backgroundMark x1="71094" y1="53516" x2="67773" y2="38086"/>
                            <a14:backgroundMark x1="67773" y1="38086" x2="55859" y2="30273"/>
                            <a14:backgroundMark x1="55859" y1="30273" x2="52148" y2="29492"/>
                            <a14:backgroundMark x1="68164" y1="62305" x2="58984" y2="66016"/>
                            <a14:backgroundMark x1="58984" y1="66016" x2="44141" y2="56836"/>
                            <a14:backgroundMark x1="44141" y1="56836" x2="37109" y2="48828"/>
                            <a14:backgroundMark x1="37109" y1="48828" x2="43555" y2="32617"/>
                            <a14:backgroundMark x1="43555" y1="32617" x2="55078" y2="29688"/>
                            <a14:backgroundMark x1="55078" y1="29688" x2="55469" y2="29688"/>
                            <a14:backgroundMark x1="53711" y1="29688" x2="37305" y2="37695"/>
                            <a14:backgroundMark x1="37305" y1="37695" x2="64258" y2="58008"/>
                            <a14:backgroundMark x1="64258" y1="58008" x2="56641" y2="67383"/>
                            <a14:backgroundMark x1="56641" y1="67383" x2="62695" y2="42383"/>
                            <a14:backgroundMark x1="62695" y1="42383" x2="57813" y2="21875"/>
                            <a14:backgroundMark x1="57813" y1="21875" x2="37695" y2="36719"/>
                            <a14:backgroundMark x1="37695" y1="36719" x2="52734" y2="48047"/>
                            <a14:backgroundMark x1="52734" y1="48047" x2="44141" y2="56836"/>
                            <a14:backgroundMark x1="44141" y1="56836" x2="53516" y2="60352"/>
                            <a14:backgroundMark x1="53516" y1="60352" x2="52148" y2="52930"/>
                            <a14:backgroundMark x1="32031" y1="41602" x2="32031" y2="45508"/>
                            <a14:backgroundMark x1="67773" y1="61719" x2="66211" y2="66406"/>
                            <a14:backgroundMark x1="56250" y1="69727" x2="54102" y2="710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47863" y="1867882"/>
                <a:ext cx="940332" cy="940333"/>
              </a:xfrm>
              <a:prstGeom prst="rect">
                <a:avLst/>
              </a:prstGeom>
            </p:spPr>
          </p:pic>
          <p:pic>
            <p:nvPicPr>
              <p:cNvPr id="51" name="Picture 2" descr="Gestión | Icono Gratis">
                <a:extLst>
                  <a:ext uri="{FF2B5EF4-FFF2-40B4-BE49-F238E27FC236}">
                    <a16:creationId xmlns:a16="http://schemas.microsoft.com/office/drawing/2014/main" id="{A264F4CE-D9A3-823A-8D50-482038E371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0988" y="1722231"/>
                <a:ext cx="982560" cy="982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9055122A-BD19-280B-7FD9-481A5962AA5E}"/>
                  </a:ext>
                </a:extLst>
              </p:cNvPr>
              <p:cNvSpPr txBox="1"/>
              <p:nvPr/>
            </p:nvSpPr>
            <p:spPr>
              <a:xfrm>
                <a:off x="394731" y="4096197"/>
                <a:ext cx="1746819" cy="885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1200" b="1" dirty="0">
                    <a:solidFill>
                      <a:schemeClr val="bg1"/>
                    </a:solidFill>
                    <a:latin typeface="Montserrat" pitchFamily="2" charset="0"/>
                  </a:rPr>
                  <a:t>Talleres de divulgación y apropiación del conocimiento</a:t>
                </a:r>
                <a:endParaRPr lang="es-CO" sz="1200" b="1" dirty="0">
                  <a:solidFill>
                    <a:schemeClr val="bg1"/>
                  </a:solidFill>
                  <a:latin typeface="Montserrat" pitchFamily="2" charset="0"/>
                </a:endParaRPr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F96BA5C5-CB1D-A947-86CD-C95A1E7BEA52}"/>
                  </a:ext>
                </a:extLst>
              </p:cNvPr>
              <p:cNvSpPr txBox="1"/>
              <p:nvPr/>
            </p:nvSpPr>
            <p:spPr>
              <a:xfrm>
                <a:off x="2275814" y="4515026"/>
                <a:ext cx="1331558" cy="491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1200" b="1" dirty="0">
                    <a:latin typeface="Montserrat" pitchFamily="2" charset="0"/>
                  </a:rPr>
                  <a:t>Beneficiarios de talleres</a:t>
                </a:r>
                <a:endParaRPr lang="es-CO" sz="1200" b="1" dirty="0">
                  <a:latin typeface="Montserrat" pitchFamily="2" charset="0"/>
                </a:endParaRP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C96A518B-67EA-8AE0-4D77-47EB841A6C5D}"/>
                  </a:ext>
                </a:extLst>
              </p:cNvPr>
              <p:cNvSpPr txBox="1"/>
              <p:nvPr/>
            </p:nvSpPr>
            <p:spPr>
              <a:xfrm>
                <a:off x="3629004" y="4278620"/>
                <a:ext cx="1746819" cy="688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1200" b="1" dirty="0">
                    <a:solidFill>
                      <a:schemeClr val="bg1"/>
                    </a:solidFill>
                    <a:latin typeface="Montserrat" pitchFamily="2" charset="0"/>
                  </a:rPr>
                  <a:t>Documentos técnicos de resultados</a:t>
                </a:r>
                <a:endParaRPr lang="es-CO" sz="1200" b="1" dirty="0">
                  <a:solidFill>
                    <a:schemeClr val="bg1"/>
                  </a:solidFill>
                  <a:latin typeface="Montserrat" pitchFamily="2" charset="0"/>
                </a:endParaRPr>
              </a:p>
            </p:txBody>
          </p:sp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EFF7004F-850D-B278-36BF-1A86C02A0506}"/>
                  </a:ext>
                </a:extLst>
              </p:cNvPr>
              <p:cNvSpPr txBox="1"/>
              <p:nvPr/>
            </p:nvSpPr>
            <p:spPr>
              <a:xfrm>
                <a:off x="794226" y="2888161"/>
                <a:ext cx="1033840" cy="88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4800" b="1" dirty="0">
                    <a:solidFill>
                      <a:schemeClr val="bg1"/>
                    </a:solidFill>
                    <a:latin typeface="Montserrat Black" pitchFamily="2" charset="0"/>
                  </a:rPr>
                  <a:t>39</a:t>
                </a:r>
                <a:endParaRPr lang="es-CO" sz="4800" b="1" dirty="0">
                  <a:solidFill>
                    <a:schemeClr val="bg1"/>
                  </a:solidFill>
                  <a:latin typeface="Montserrat Black" pitchFamily="2" charset="0"/>
                </a:endParaRPr>
              </a:p>
            </p:txBody>
          </p:sp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8E5EFC05-71FF-AB68-2EF0-58491E4F8072}"/>
                  </a:ext>
                </a:extLst>
              </p:cNvPr>
              <p:cNvSpPr txBox="1"/>
              <p:nvPr/>
            </p:nvSpPr>
            <p:spPr>
              <a:xfrm>
                <a:off x="2071148" y="2920960"/>
                <a:ext cx="1677857" cy="819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4400" b="1" dirty="0">
                    <a:solidFill>
                      <a:schemeClr val="bg1"/>
                    </a:solidFill>
                    <a:latin typeface="Montserrat Black" pitchFamily="2" charset="0"/>
                  </a:rPr>
                  <a:t>1.616</a:t>
                </a:r>
                <a:endParaRPr lang="es-CO" sz="4400" b="1" dirty="0">
                  <a:solidFill>
                    <a:schemeClr val="bg1"/>
                  </a:solidFill>
                  <a:latin typeface="Montserrat Black" pitchFamily="2" charset="0"/>
                </a:endParaRPr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80477B94-700B-1583-014A-3438B12E9832}"/>
                  </a:ext>
                </a:extLst>
              </p:cNvPr>
              <p:cNvSpPr txBox="1"/>
              <p:nvPr/>
            </p:nvSpPr>
            <p:spPr>
              <a:xfrm>
                <a:off x="3992086" y="2888161"/>
                <a:ext cx="1061173" cy="88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4800" b="1" dirty="0">
                    <a:solidFill>
                      <a:schemeClr val="bg1"/>
                    </a:solidFill>
                    <a:latin typeface="Montserrat Black" pitchFamily="2" charset="0"/>
                  </a:rPr>
                  <a:t>24</a:t>
                </a:r>
                <a:endParaRPr lang="es-CO" sz="4800" b="1" dirty="0">
                  <a:solidFill>
                    <a:schemeClr val="bg1"/>
                  </a:solidFill>
                  <a:latin typeface="Montserrat Black" pitchFamily="2" charset="0"/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886950B3-FC19-A83B-307F-2E8764E500A0}"/>
                </a:ext>
              </a:extLst>
            </p:cNvPr>
            <p:cNvGrpSpPr/>
            <p:nvPr/>
          </p:nvGrpSpPr>
          <p:grpSpPr>
            <a:xfrm>
              <a:off x="6913283" y="1688285"/>
              <a:ext cx="5082060" cy="3455673"/>
              <a:chOff x="6913283" y="1688285"/>
              <a:chExt cx="5082060" cy="3455673"/>
            </a:xfrm>
          </p:grpSpPr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149A0871-DBBF-58AB-D822-0321E0DA5029}"/>
                  </a:ext>
                </a:extLst>
              </p:cNvPr>
              <p:cNvSpPr/>
              <p:nvPr/>
            </p:nvSpPr>
            <p:spPr>
              <a:xfrm>
                <a:off x="7008523" y="1688287"/>
                <a:ext cx="1620000" cy="3455671"/>
              </a:xfrm>
              <a:prstGeom prst="rect">
                <a:avLst/>
              </a:prstGeom>
              <a:solidFill>
                <a:srgbClr val="97E4FF"/>
              </a:solidFill>
              <a:ln>
                <a:solidFill>
                  <a:srgbClr val="97E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3A6976D6-02A6-5822-0DD1-ABDE446C4DAC}"/>
                  </a:ext>
                </a:extLst>
              </p:cNvPr>
              <p:cNvSpPr/>
              <p:nvPr/>
            </p:nvSpPr>
            <p:spPr>
              <a:xfrm>
                <a:off x="8640655" y="1688286"/>
                <a:ext cx="1620000" cy="345567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F9ED9949-B9B9-98F7-A898-8B62D2A21D4A}"/>
                  </a:ext>
                </a:extLst>
              </p:cNvPr>
              <p:cNvSpPr/>
              <p:nvPr/>
            </p:nvSpPr>
            <p:spPr>
              <a:xfrm>
                <a:off x="10260655" y="1688285"/>
                <a:ext cx="1620000" cy="3455671"/>
              </a:xfrm>
              <a:prstGeom prst="rect">
                <a:avLst/>
              </a:prstGeom>
              <a:solidFill>
                <a:srgbClr val="00933D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2" name="Triángulo isósceles 31">
                <a:extLst>
                  <a:ext uri="{FF2B5EF4-FFF2-40B4-BE49-F238E27FC236}">
                    <a16:creationId xmlns:a16="http://schemas.microsoft.com/office/drawing/2014/main" id="{9D227A74-ABDF-F52F-484C-70E8AC6AA358}"/>
                  </a:ext>
                </a:extLst>
              </p:cNvPr>
              <p:cNvSpPr/>
              <p:nvPr/>
            </p:nvSpPr>
            <p:spPr>
              <a:xfrm rot="5400000">
                <a:off x="6932059" y="2010860"/>
                <a:ext cx="464400" cy="360000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Triángulo isósceles 32">
                <a:extLst>
                  <a:ext uri="{FF2B5EF4-FFF2-40B4-BE49-F238E27FC236}">
                    <a16:creationId xmlns:a16="http://schemas.microsoft.com/office/drawing/2014/main" id="{80219F30-BC4E-7C41-AB9B-2EA97D8A2284}"/>
                  </a:ext>
                </a:extLst>
              </p:cNvPr>
              <p:cNvSpPr/>
              <p:nvPr/>
            </p:nvSpPr>
            <p:spPr>
              <a:xfrm rot="5400000">
                <a:off x="8549219" y="4147099"/>
                <a:ext cx="464400" cy="360000"/>
              </a:xfrm>
              <a:prstGeom prst="triangle">
                <a:avLst/>
              </a:prstGeom>
              <a:solidFill>
                <a:srgbClr val="97E4FF"/>
              </a:solidFill>
              <a:ln>
                <a:solidFill>
                  <a:srgbClr val="97E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Triángulo isósceles 33">
                <a:extLst>
                  <a:ext uri="{FF2B5EF4-FFF2-40B4-BE49-F238E27FC236}">
                    <a16:creationId xmlns:a16="http://schemas.microsoft.com/office/drawing/2014/main" id="{33584AFE-ACCB-BBCE-F407-4FADBB790F9E}"/>
                  </a:ext>
                </a:extLst>
              </p:cNvPr>
              <p:cNvSpPr/>
              <p:nvPr/>
            </p:nvSpPr>
            <p:spPr>
              <a:xfrm rot="5400000">
                <a:off x="10196323" y="2010860"/>
                <a:ext cx="464400" cy="360000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pic>
            <p:nvPicPr>
              <p:cNvPr id="35" name="Imagen 34">
                <a:extLst>
                  <a:ext uri="{FF2B5EF4-FFF2-40B4-BE49-F238E27FC236}">
                    <a16:creationId xmlns:a16="http://schemas.microsoft.com/office/drawing/2014/main" id="{4B711A62-A4A5-2461-14CD-C7A4089D74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tretch>
                <a:fillRect/>
              </a:stretch>
            </p:blipFill>
            <p:spPr>
              <a:xfrm>
                <a:off x="10810796" y="1892731"/>
                <a:ext cx="697228" cy="697228"/>
              </a:xfrm>
              <a:prstGeom prst="rect">
                <a:avLst/>
              </a:prstGeom>
            </p:spPr>
          </p:pic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id="{436357A4-997F-C087-D29D-448A2EEF7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400" b="93000" l="10000" r="90000">
                            <a14:foregroundMark x1="38556" y1="39800" x2="38556" y2="39800"/>
                            <a14:foregroundMark x1="65556" y1="42200" x2="65556" y2="42200"/>
                            <a14:foregroundMark x1="63667" y1="31600" x2="63667" y2="31600"/>
                            <a14:foregroundMark x1="64333" y1="24200" x2="64333" y2="24200"/>
                            <a14:foregroundMark x1="56556" y1="9400" x2="56556" y2="9400"/>
                            <a14:foregroundMark x1="48667" y1="23400" x2="48667" y2="23400"/>
                            <a14:foregroundMark x1="48556" y1="49800" x2="48556" y2="49800"/>
                            <a14:foregroundMark x1="49000" y1="58200" x2="49000" y2="58200"/>
                            <a14:foregroundMark x1="64111" y1="50200" x2="64111" y2="50200"/>
                            <a14:foregroundMark x1="37556" y1="59600" x2="37556" y2="59600"/>
                            <a14:foregroundMark x1="34889" y1="66800" x2="34889" y2="66800"/>
                            <a14:foregroundMark x1="36111" y1="78600" x2="36111" y2="78600"/>
                            <a14:foregroundMark x1="50444" y1="78200" x2="50444" y2="78200"/>
                            <a14:foregroundMark x1="50778" y1="67800" x2="50778" y2="67800"/>
                            <a14:foregroundMark x1="42778" y1="91000" x2="42778" y2="91000"/>
                            <a14:foregroundMark x1="72111" y1="93000" x2="72111" y2="93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75111" y="1821132"/>
                <a:ext cx="1538678" cy="854821"/>
              </a:xfrm>
              <a:prstGeom prst="rect">
                <a:avLst/>
              </a:prstGeom>
            </p:spPr>
          </p:pic>
          <p:pic>
            <p:nvPicPr>
              <p:cNvPr id="37" name="Imagen 36">
                <a:extLst>
                  <a:ext uri="{FF2B5EF4-FFF2-40B4-BE49-F238E27FC236}">
                    <a16:creationId xmlns:a16="http://schemas.microsoft.com/office/drawing/2014/main" id="{A87C4DC7-B797-F1AD-4F0D-D2F24CE4D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</a:blip>
              <a:stretch>
                <a:fillRect/>
              </a:stretch>
            </p:blipFill>
            <p:spPr>
              <a:xfrm>
                <a:off x="9154275" y="1892731"/>
                <a:ext cx="647269" cy="647269"/>
              </a:xfrm>
              <a:prstGeom prst="rect">
                <a:avLst/>
              </a:prstGeom>
            </p:spPr>
          </p:pic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BC65D77A-9925-4D36-8E09-B45D9A774E66}"/>
                  </a:ext>
                </a:extLst>
              </p:cNvPr>
              <p:cNvSpPr txBox="1"/>
              <p:nvPr/>
            </p:nvSpPr>
            <p:spPr>
              <a:xfrm>
                <a:off x="8584561" y="4313051"/>
                <a:ext cx="1746819" cy="688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1200" b="1" dirty="0">
                    <a:solidFill>
                      <a:schemeClr val="bg1"/>
                    </a:solidFill>
                    <a:latin typeface="Montserrat" pitchFamily="2" charset="0"/>
                  </a:rPr>
                  <a:t>Artículos - Cartillas</a:t>
                </a:r>
              </a:p>
              <a:p>
                <a:pPr algn="ctr"/>
                <a:r>
                  <a:rPr lang="es-MX" sz="1200" b="1" dirty="0">
                    <a:solidFill>
                      <a:schemeClr val="bg1"/>
                    </a:solidFill>
                    <a:latin typeface="Montserrat" pitchFamily="2" charset="0"/>
                  </a:rPr>
                  <a:t> divulgativas</a:t>
                </a:r>
                <a:endParaRPr lang="es-CO" sz="1200" b="1" dirty="0">
                  <a:solidFill>
                    <a:schemeClr val="bg1"/>
                  </a:solidFill>
                  <a:latin typeface="Montserrat" pitchFamily="2" charset="0"/>
                </a:endParaRPr>
              </a:p>
            </p:txBody>
          </p:sp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1B742309-31D4-D36F-E741-B9534DC8B8D3}"/>
                  </a:ext>
                </a:extLst>
              </p:cNvPr>
              <p:cNvSpPr txBox="1"/>
              <p:nvPr/>
            </p:nvSpPr>
            <p:spPr>
              <a:xfrm>
                <a:off x="6913283" y="4493405"/>
                <a:ext cx="1746819" cy="491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1200" b="1" dirty="0">
                    <a:solidFill>
                      <a:schemeClr val="bg1"/>
                    </a:solidFill>
                    <a:latin typeface="Montserrat" pitchFamily="2" charset="0"/>
                  </a:rPr>
                  <a:t>Protocolos metodológicos</a:t>
                </a:r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022020AE-F464-FE51-591B-10EA84671BAE}"/>
                  </a:ext>
                </a:extLst>
              </p:cNvPr>
              <p:cNvSpPr txBox="1"/>
              <p:nvPr/>
            </p:nvSpPr>
            <p:spPr>
              <a:xfrm>
                <a:off x="10248524" y="3973848"/>
                <a:ext cx="1746819" cy="1082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1200" b="1" dirty="0">
                    <a:solidFill>
                      <a:schemeClr val="bg1"/>
                    </a:solidFill>
                    <a:latin typeface="Montserrat" pitchFamily="2" charset="0"/>
                  </a:rPr>
                  <a:t>Otros:</a:t>
                </a:r>
                <a:br>
                  <a:rPr lang="es-MX" sz="1200" b="1" dirty="0">
                    <a:solidFill>
                      <a:schemeClr val="bg1"/>
                    </a:solidFill>
                    <a:latin typeface="Montserrat" pitchFamily="2" charset="0"/>
                  </a:rPr>
                </a:br>
                <a:r>
                  <a:rPr lang="es-MX" sz="1200" b="1" dirty="0">
                    <a:solidFill>
                      <a:schemeClr val="bg1"/>
                    </a:solidFill>
                    <a:latin typeface="Montserrat" pitchFamily="2" charset="0"/>
                  </a:rPr>
                  <a:t>Bases de datos</a:t>
                </a:r>
                <a:endParaRPr lang="es-CO" sz="1200" b="1" dirty="0">
                  <a:solidFill>
                    <a:schemeClr val="bg1"/>
                  </a:solidFill>
                  <a:latin typeface="Montserrat" pitchFamily="2" charset="0"/>
                </a:endParaRPr>
              </a:p>
              <a:p>
                <a:pPr algn="ctr"/>
                <a:r>
                  <a:rPr lang="es-MX" sz="1200" b="1" dirty="0">
                    <a:solidFill>
                      <a:schemeClr val="bg1"/>
                    </a:solidFill>
                    <a:latin typeface="Montserrat" pitchFamily="2" charset="0"/>
                  </a:rPr>
                  <a:t>Boletines</a:t>
                </a:r>
                <a:endParaRPr lang="es-CO" sz="1200" b="1" dirty="0">
                  <a:solidFill>
                    <a:schemeClr val="bg1"/>
                  </a:solidFill>
                  <a:latin typeface="Montserrat" pitchFamily="2" charset="0"/>
                </a:endParaRPr>
              </a:p>
              <a:p>
                <a:pPr algn="ctr"/>
                <a:r>
                  <a:rPr lang="es-MX" sz="1200" b="1" dirty="0">
                    <a:solidFill>
                      <a:schemeClr val="bg1"/>
                    </a:solidFill>
                    <a:latin typeface="Montserrat" pitchFamily="2" charset="0"/>
                  </a:rPr>
                  <a:t>Infografías</a:t>
                </a:r>
              </a:p>
              <a:p>
                <a:pPr algn="ctr"/>
                <a:r>
                  <a:rPr lang="es-MX" sz="1200" b="1" dirty="0">
                    <a:solidFill>
                      <a:schemeClr val="bg1"/>
                    </a:solidFill>
                    <a:latin typeface="Montserrat" pitchFamily="2" charset="0"/>
                  </a:rPr>
                  <a:t>Videos</a:t>
                </a: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531DEF8E-C41E-47D9-3AED-480575DD6B54}"/>
                  </a:ext>
                </a:extLst>
              </p:cNvPr>
              <p:cNvSpPr txBox="1"/>
              <p:nvPr/>
            </p:nvSpPr>
            <p:spPr>
              <a:xfrm>
                <a:off x="7380761" y="2920070"/>
                <a:ext cx="938178" cy="88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4800" b="1" dirty="0">
                    <a:solidFill>
                      <a:schemeClr val="bg1"/>
                    </a:solidFill>
                    <a:latin typeface="Montserrat Black" pitchFamily="2" charset="0"/>
                  </a:rPr>
                  <a:t>14</a:t>
                </a:r>
                <a:endParaRPr lang="es-CO" sz="4800" b="1" dirty="0">
                  <a:solidFill>
                    <a:schemeClr val="bg1"/>
                  </a:solidFill>
                  <a:latin typeface="Montserrat Black" pitchFamily="2" charset="0"/>
                </a:endParaRPr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E8C78886-456B-0A72-B70F-BA483A615318}"/>
                  </a:ext>
                </a:extLst>
              </p:cNvPr>
              <p:cNvSpPr txBox="1"/>
              <p:nvPr/>
            </p:nvSpPr>
            <p:spPr>
              <a:xfrm>
                <a:off x="9057911" y="2928576"/>
                <a:ext cx="869848" cy="88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4800" b="1" dirty="0">
                    <a:solidFill>
                      <a:schemeClr val="bg1"/>
                    </a:solidFill>
                    <a:latin typeface="Montserrat Black" pitchFamily="2" charset="0"/>
                  </a:rPr>
                  <a:t>12</a:t>
                </a:r>
                <a:endParaRPr lang="es-CO" sz="4800" b="1" dirty="0">
                  <a:solidFill>
                    <a:schemeClr val="bg1"/>
                  </a:solidFill>
                  <a:latin typeface="Montserrat Black" pitchFamily="2" charset="0"/>
                </a:endParaRPr>
              </a:p>
            </p:txBody>
          </p:sp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36E4C3AE-28B5-41F5-648B-B30C0FBEB7F0}"/>
                  </a:ext>
                </a:extLst>
              </p:cNvPr>
              <p:cNvSpPr txBox="1"/>
              <p:nvPr/>
            </p:nvSpPr>
            <p:spPr>
              <a:xfrm>
                <a:off x="10572202" y="2964141"/>
                <a:ext cx="1006508" cy="88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4800" b="1" dirty="0">
                    <a:solidFill>
                      <a:schemeClr val="bg1"/>
                    </a:solidFill>
                    <a:latin typeface="Montserrat Black" pitchFamily="2" charset="0"/>
                  </a:rPr>
                  <a:t>35</a:t>
                </a:r>
                <a:endParaRPr lang="es-CO" sz="4800" b="1" dirty="0">
                  <a:solidFill>
                    <a:schemeClr val="bg1"/>
                  </a:solidFill>
                  <a:latin typeface="Montserrat Black" pitchFamily="2" charset="0"/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51BAEDBE-22F6-F18B-885B-4BF4C448E920}"/>
                </a:ext>
              </a:extLst>
            </p:cNvPr>
            <p:cNvGrpSpPr/>
            <p:nvPr/>
          </p:nvGrpSpPr>
          <p:grpSpPr>
            <a:xfrm>
              <a:off x="5300850" y="1637445"/>
              <a:ext cx="1746819" cy="3506054"/>
              <a:chOff x="5300850" y="1637445"/>
              <a:chExt cx="1746819" cy="3506054"/>
            </a:xfrm>
          </p:grpSpPr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F5AC2994-3857-7D2B-C84C-9A5967AF0A0F}"/>
                  </a:ext>
                </a:extLst>
              </p:cNvPr>
              <p:cNvSpPr/>
              <p:nvPr/>
            </p:nvSpPr>
            <p:spPr>
              <a:xfrm>
                <a:off x="5376391" y="1687828"/>
                <a:ext cx="1620000" cy="345567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5" name="Triángulo isósceles 24">
                <a:extLst>
                  <a:ext uri="{FF2B5EF4-FFF2-40B4-BE49-F238E27FC236}">
                    <a16:creationId xmlns:a16="http://schemas.microsoft.com/office/drawing/2014/main" id="{124193A7-4BE4-6725-09FD-41D812E7E447}"/>
                  </a:ext>
                </a:extLst>
              </p:cNvPr>
              <p:cNvSpPr/>
              <p:nvPr/>
            </p:nvSpPr>
            <p:spPr>
              <a:xfrm rot="5400000">
                <a:off x="5323623" y="4147099"/>
                <a:ext cx="464400" cy="360000"/>
              </a:xfrm>
              <a:prstGeom prst="triangle">
                <a:avLst/>
              </a:prstGeom>
              <a:solidFill>
                <a:srgbClr val="00AA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524FEF79-7F2F-B09D-DECC-B32F5DBDE3B8}"/>
                  </a:ext>
                </a:extLst>
              </p:cNvPr>
              <p:cNvSpPr txBox="1"/>
              <p:nvPr/>
            </p:nvSpPr>
            <p:spPr>
              <a:xfrm>
                <a:off x="5888982" y="2920070"/>
                <a:ext cx="594818" cy="88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4800" b="1" dirty="0">
                    <a:solidFill>
                      <a:schemeClr val="bg1"/>
                    </a:solidFill>
                    <a:latin typeface="Montserrat Black" pitchFamily="2" charset="0"/>
                  </a:rPr>
                  <a:t>2</a:t>
                </a:r>
                <a:endParaRPr lang="es-CO" sz="4800" b="1" dirty="0">
                  <a:solidFill>
                    <a:schemeClr val="bg1"/>
                  </a:solidFill>
                  <a:latin typeface="Montserrat Black" pitchFamily="2" charset="0"/>
                </a:endParaRP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A9431190-B00D-D803-30E5-7435EF75622B}"/>
                  </a:ext>
                </a:extLst>
              </p:cNvPr>
              <p:cNvSpPr txBox="1"/>
              <p:nvPr/>
            </p:nvSpPr>
            <p:spPr>
              <a:xfrm>
                <a:off x="5300850" y="4296653"/>
                <a:ext cx="1746819" cy="7215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1400" b="1" dirty="0"/>
                  <a:t/>
                </a:r>
                <a:br>
                  <a:rPr lang="es-MX" sz="1400" b="1" dirty="0"/>
                </a:br>
                <a:r>
                  <a:rPr lang="es-MX" sz="1200" b="1" dirty="0">
                    <a:solidFill>
                      <a:schemeClr val="bg1"/>
                    </a:solidFill>
                    <a:latin typeface="Montserrat" pitchFamily="2" charset="0"/>
                  </a:rPr>
                  <a:t>Pilotos demostrativos</a:t>
                </a:r>
              </a:p>
            </p:txBody>
          </p:sp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3E6309E7-F488-6147-9A00-1EA51888E4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5496" b="75496" l="59900" r="85000">
                            <a14:foregroundMark x1="65550" y1="30397" x2="65550" y2="30397"/>
                            <a14:foregroundMark x1="65550" y1="31739" x2="65550" y2="31739"/>
                            <a14:foregroundMark x1="59900" y1="35298" x2="59900" y2="35298"/>
                            <a14:foregroundMark x1="67800" y1="34189" x2="67800" y2="34189"/>
                            <a14:foregroundMark x1="82950" y1="32497" x2="82950" y2="32497"/>
                            <a14:foregroundMark x1="77150" y1="25554" x2="77150" y2="25554"/>
                            <a14:foregroundMark x1="62650" y1="45799" x2="62650" y2="45799"/>
                            <a14:foregroundMark x1="74750" y1="64761" x2="74750" y2="64761"/>
                            <a14:foregroundMark x1="73750" y1="72462" x2="73750" y2="72462"/>
                            <a14:foregroundMark x1="71350" y1="75496" x2="71350" y2="75496"/>
                            <a14:foregroundMark x1="70400" y1="68903" x2="70400" y2="68903"/>
                            <a14:foregroundMark x1="73100" y1="65928" x2="71500" y2="68903"/>
                            <a14:foregroundMark x1="69400" y1="64586" x2="74400" y2="68495"/>
                            <a14:foregroundMark x1="74400" y1="68495" x2="69050" y2="62369"/>
                            <a14:foregroundMark x1="69050" y1="62369" x2="68950" y2="61960"/>
                            <a14:foregroundMark x1="76800" y1="61435" x2="76800" y2="61435"/>
                            <a14:foregroundMark x1="76800" y1="61435" x2="79700" y2="68145"/>
                            <a14:foregroundMark x1="79550" y1="68728" x2="72950" y2="67736"/>
                            <a14:foregroundMark x1="72950" y1="67736" x2="73100" y2="69662"/>
                            <a14:foregroundMark x1="65400" y1="30397" x2="65400" y2="30397"/>
                            <a14:foregroundMark x1="65400" y1="30397" x2="66200" y2="33781"/>
                          </a14:backgroundRemoval>
                        </a14:imgEffect>
                      </a14:imgLayer>
                    </a14:imgProps>
                  </a:ext>
                </a:extLst>
              </a:blip>
              <a:srcRect l="57832" t="20849" r="11911" b="22664"/>
              <a:stretch/>
            </p:blipFill>
            <p:spPr>
              <a:xfrm>
                <a:off x="5768357" y="1637445"/>
                <a:ext cx="913618" cy="1238868"/>
              </a:xfrm>
              <a:prstGeom prst="rect">
                <a:avLst/>
              </a:prstGeom>
            </p:spPr>
          </p:pic>
        </p:grpSp>
      </p:grpSp>
      <p:sp>
        <p:nvSpPr>
          <p:cNvPr id="60" name="CuadroTexto 59">
            <a:extLst>
              <a:ext uri="{FF2B5EF4-FFF2-40B4-BE49-F238E27FC236}">
                <a16:creationId xmlns:a16="http://schemas.microsoft.com/office/drawing/2014/main" id="{72854753-387A-8E62-2AB3-0F9C8E337189}"/>
              </a:ext>
            </a:extLst>
          </p:cNvPr>
          <p:cNvSpPr txBox="1"/>
          <p:nvPr/>
        </p:nvSpPr>
        <p:spPr>
          <a:xfrm>
            <a:off x="835108" y="5590106"/>
            <a:ext cx="5513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2 NUEVAS PESQUERIAS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498DCB6-5022-2E88-489F-344771F2009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47017"/>
            <a:ext cx="1484592" cy="14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6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38069D93-A06C-DC50-7409-624C1CC792DD}"/>
              </a:ext>
            </a:extLst>
          </p:cNvPr>
          <p:cNvSpPr txBox="1"/>
          <p:nvPr/>
        </p:nvSpPr>
        <p:spPr>
          <a:xfrm>
            <a:off x="782748" y="326391"/>
            <a:ext cx="7725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01488E"/>
                </a:solidFill>
                <a:latin typeface="Montserrat Black" pitchFamily="2" charset="0"/>
              </a:rPr>
              <a:t>Procesos de Sistemas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119D149-5974-769D-01AA-1B8BCC03EBC4}"/>
              </a:ext>
            </a:extLst>
          </p:cNvPr>
          <p:cNvSpPr txBox="1"/>
          <p:nvPr/>
        </p:nvSpPr>
        <p:spPr>
          <a:xfrm>
            <a:off x="8540341" y="4717576"/>
            <a:ext cx="2730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i="0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$</a:t>
            </a:r>
            <a:r>
              <a:rPr lang="es-CO" sz="4800" b="1" dirty="0">
                <a:solidFill>
                  <a:srgbClr val="00498E"/>
                </a:solidFill>
                <a:latin typeface="Montserrat Black" pitchFamily="2" charset="0"/>
              </a:rPr>
              <a:t>967,9</a:t>
            </a:r>
            <a:endParaRPr lang="es-CO" sz="4800" b="1" i="0" strike="noStrike" dirty="0">
              <a:solidFill>
                <a:srgbClr val="00498E"/>
              </a:solidFill>
              <a:effectLst/>
              <a:latin typeface="Montserrat Black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8B40F28-8E4A-6809-2E45-AB3A3332357E}"/>
              </a:ext>
            </a:extLst>
          </p:cNvPr>
          <p:cNvSpPr/>
          <p:nvPr/>
        </p:nvSpPr>
        <p:spPr>
          <a:xfrm rot="16200000" flipH="1">
            <a:off x="9851605" y="3524131"/>
            <a:ext cx="60384" cy="2300937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u="sng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367FB43-4089-AFAE-B47D-1A7D7F282D30}"/>
              </a:ext>
            </a:extLst>
          </p:cNvPr>
          <p:cNvSpPr/>
          <p:nvPr/>
        </p:nvSpPr>
        <p:spPr>
          <a:xfrm rot="16200000" flipH="1">
            <a:off x="9851604" y="4403267"/>
            <a:ext cx="60383" cy="2300936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u="sng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E99F543-E89F-6631-EBFD-617146CF8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" b="94667" l="3889" r="90741">
                        <a14:foregroundMark x1="40648" y1="8000" x2="40648" y2="8000"/>
                        <a14:foregroundMark x1="40000" y1="8148" x2="65278" y2="27852"/>
                        <a14:foregroundMark x1="65278" y1="27852" x2="59907" y2="68889"/>
                        <a14:foregroundMark x1="66944" y1="7111" x2="80278" y2="34222"/>
                        <a14:foregroundMark x1="80278" y1="34222" x2="85093" y2="77630"/>
                        <a14:foregroundMark x1="85093" y1="77630" x2="68426" y2="87111"/>
                        <a14:foregroundMark x1="68426" y1="87111" x2="17685" y2="91407"/>
                        <a14:foregroundMark x1="17685" y1="91407" x2="9352" y2="76148"/>
                        <a14:foregroundMark x1="9352" y1="76148" x2="6111" y2="65185"/>
                        <a14:foregroundMark x1="6111" y1="65185" x2="6759" y2="45185"/>
                        <a14:foregroundMark x1="6759" y1="45185" x2="5556" y2="36593"/>
                        <a14:foregroundMark x1="5556" y1="36593" x2="5556" y2="36593"/>
                        <a14:foregroundMark x1="5093" y1="62074" x2="5093" y2="62074"/>
                        <a14:foregroundMark x1="3981" y1="33926" x2="3981" y2="33926"/>
                        <a14:foregroundMark x1="40648" y1="3852" x2="57222" y2="4889"/>
                        <a14:foregroundMark x1="57222" y1="4889" x2="81667" y2="4000"/>
                        <a14:foregroundMark x1="81667" y1="4000" x2="85556" y2="13926"/>
                        <a14:foregroundMark x1="85556" y1="13926" x2="87500" y2="49333"/>
                        <a14:foregroundMark x1="31944" y1="22370" x2="31019" y2="4444"/>
                        <a14:foregroundMark x1="31019" y1="4444" x2="31204" y2="3407"/>
                        <a14:foregroundMark x1="34444" y1="22370" x2="47407" y2="25630"/>
                        <a14:foregroundMark x1="47407" y1="25630" x2="45926" y2="36741"/>
                        <a14:foregroundMark x1="45926" y1="36741" x2="38611" y2="44444"/>
                        <a14:foregroundMark x1="38611" y1="44444" x2="53148" y2="47852"/>
                        <a14:foregroundMark x1="53148" y1="47852" x2="59444" y2="56593"/>
                        <a14:foregroundMark x1="59444" y1="56593" x2="60556" y2="66222"/>
                        <a14:foregroundMark x1="60556" y1="66222" x2="46574" y2="70519"/>
                        <a14:foregroundMark x1="46574" y1="70519" x2="47870" y2="89630"/>
                        <a14:foregroundMark x1="47870" y1="89630" x2="32130" y2="92889"/>
                        <a14:foregroundMark x1="32130" y1="92889" x2="44259" y2="88296"/>
                        <a14:foregroundMark x1="44259" y1="88296" x2="34074" y2="88444"/>
                        <a14:foregroundMark x1="34074" y1="88444" x2="80648" y2="67852"/>
                        <a14:foregroundMark x1="80648" y1="67852" x2="76667" y2="74519"/>
                        <a14:foregroundMark x1="76667" y1="74519" x2="73981" y2="39556"/>
                        <a14:foregroundMark x1="73981" y1="39556" x2="68426" y2="43259"/>
                        <a14:foregroundMark x1="68426" y1="43259" x2="62037" y2="28593"/>
                        <a14:foregroundMark x1="62037" y1="28593" x2="68333" y2="19852"/>
                        <a14:foregroundMark x1="68333" y1="19852" x2="65093" y2="26667"/>
                        <a14:foregroundMark x1="65093" y1="26667" x2="60093" y2="23704"/>
                        <a14:foregroundMark x1="60093" y1="23704" x2="46759" y2="49333"/>
                        <a14:foregroundMark x1="46759" y1="49333" x2="50278" y2="54370"/>
                        <a14:foregroundMark x1="50278" y1="54370" x2="81389" y2="56593"/>
                        <a14:foregroundMark x1="81389" y1="56593" x2="86944" y2="46963"/>
                        <a14:foregroundMark x1="80741" y1="41333" x2="75648" y2="46370"/>
                        <a14:foregroundMark x1="75648" y1="46370" x2="63519" y2="30370"/>
                        <a14:foregroundMark x1="63519" y1="30370" x2="67963" y2="14222"/>
                        <a14:foregroundMark x1="67963" y1="14222" x2="63241" y2="7111"/>
                        <a14:foregroundMark x1="63241" y1="7111" x2="54722" y2="6963"/>
                        <a14:foregroundMark x1="54722" y1="6963" x2="53148" y2="16000"/>
                        <a14:foregroundMark x1="53148" y1="16000" x2="76944" y2="57481"/>
                        <a14:foregroundMark x1="76944" y1="57481" x2="61296" y2="68148"/>
                        <a14:foregroundMark x1="61296" y1="68148" x2="74815" y2="83704"/>
                        <a14:foregroundMark x1="74815" y1="83704" x2="82222" y2="85926"/>
                        <a14:foregroundMark x1="82222" y1="85926" x2="88519" y2="79704"/>
                        <a14:foregroundMark x1="88519" y1="79704" x2="90556" y2="64593"/>
                        <a14:foregroundMark x1="90556" y1="64593" x2="90833" y2="23259"/>
                        <a14:foregroundMark x1="90833" y1="23259" x2="77778" y2="22370"/>
                        <a14:foregroundMark x1="63426" y1="23259" x2="61111" y2="2963"/>
                        <a14:foregroundMark x1="91019" y1="2519" x2="91111" y2="87259"/>
                        <a14:foregroundMark x1="91111" y1="87259" x2="85463" y2="93185"/>
                        <a14:foregroundMark x1="85463" y1="93185" x2="40093" y2="94370"/>
                        <a14:foregroundMark x1="40093" y1="94370" x2="40093" y2="94667"/>
                        <a14:foregroundMark x1="31667" y1="1185" x2="31667" y2="1185"/>
                        <a14:foregroundMark x1="31667" y1="1185" x2="30926" y2="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4903" y="2636495"/>
            <a:ext cx="1031389" cy="64461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6552D87-3F3E-DA14-F09F-48972C431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804" y="4594348"/>
            <a:ext cx="1122938" cy="70510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EDAD935-B9A7-8935-D26D-C5E5F98C8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750" y1="38125" x2="34750" y2="38125"/>
                        <a14:foregroundMark x1="35125" y1="29000" x2="35125" y2="29000"/>
                        <a14:foregroundMark x1="26250" y1="25625" x2="26250" y2="25625"/>
                        <a14:foregroundMark x1="22500" y1="35500" x2="22500" y2="35500"/>
                        <a14:foregroundMark x1="47625" y1="37500" x2="47625" y2="37500"/>
                        <a14:foregroundMark x1="44500" y1="26000" x2="44500" y2="26000"/>
                        <a14:foregroundMark x1="41500" y1="49750" x2="41500" y2="49750"/>
                        <a14:foregroundMark x1="34125" y1="48000" x2="34125" y2="48000"/>
                        <a14:foregroundMark x1="25875" y1="48500" x2="25875" y2="48500"/>
                        <a14:foregroundMark x1="26125" y1="58625" x2="26125" y2="58625"/>
                        <a14:foregroundMark x1="57250" y1="49250" x2="57250" y2="49250"/>
                        <a14:foregroundMark x1="69000" y1="36250" x2="69000" y2="36250"/>
                        <a14:foregroundMark x1="57625" y1="59500" x2="57625" y2="59500"/>
                        <a14:foregroundMark x1="55500" y1="68125" x2="55500" y2="6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669" y="3294029"/>
            <a:ext cx="1219144" cy="121914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4454122-DCD2-699B-DBEE-F8EF002989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0270" y="1422223"/>
            <a:ext cx="749166" cy="74916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B5A6345-D558-6392-48E8-75581D74EC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9760" y="5542408"/>
            <a:ext cx="806532" cy="80653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878F702-D1B3-7ED2-B8E2-4D1DEA2EAC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8087" y="3800761"/>
            <a:ext cx="687247" cy="68724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A1102F4-5DEE-49C2-ED25-3266288FF6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8200" y1="35256" x2="28200" y2="35256"/>
                        <a14:foregroundMark x1="31600" y1="30449" x2="30900" y2="40224"/>
                        <a14:foregroundMark x1="30900" y1="40224" x2="25500" y2="37179"/>
                        <a14:foregroundMark x1="25500" y1="37179" x2="25800" y2="36538"/>
                        <a14:foregroundMark x1="55500" y1="28205" x2="55900" y2="38141"/>
                        <a14:foregroundMark x1="55900" y1="38141" x2="57200" y2="31891"/>
                        <a14:foregroundMark x1="51400" y1="63782" x2="51100" y2="74199"/>
                        <a14:foregroundMark x1="51100" y1="74199" x2="51700" y2="71474"/>
                        <a14:foregroundMark x1="26500" y1="29487" x2="25000" y2="37500"/>
                        <a14:foregroundMark x1="25000" y1="37500" x2="26700" y2="41346"/>
                        <a14:foregroundMark x1="42700" y1="50962" x2="42700" y2="50962"/>
                        <a14:foregroundMark x1="42700" y1="50962" x2="42400" y2="50962"/>
                        <a14:foregroundMark x1="44500" y1="47917" x2="43000" y2="50160"/>
                        <a14:foregroundMark x1="42700" y1="49038" x2="42700" y2="49038"/>
                        <a14:foregroundMark x1="44100" y1="47917" x2="44100" y2="47917"/>
                        <a14:foregroundMark x1="44100" y1="50000" x2="44100" y2="50000"/>
                        <a14:backgroundMark x1="62500" y1="37019" x2="62500" y2="37019"/>
                        <a14:backgroundMark x1="32200" y1="49519" x2="32200" y2="49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2069" y="1355398"/>
            <a:ext cx="2159283" cy="134739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0920549-D317-CBC7-653B-B691E3C179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67" b="96111" l="6389" r="94167">
                        <a14:foregroundMark x1="50000" y1="6667" x2="50000" y2="6667"/>
                        <a14:foregroundMark x1="90556" y1="34167" x2="90556" y2="34167"/>
                        <a14:foregroundMark x1="94444" y1="56111" x2="94444" y2="56111"/>
                        <a14:foregroundMark x1="54722" y1="56667" x2="54722" y2="56667"/>
                        <a14:foregroundMark x1="59444" y1="92778" x2="59444" y2="92778"/>
                        <a14:foregroundMark x1="6389" y1="58333" x2="6389" y2="58333"/>
                        <a14:foregroundMark x1="35556" y1="94444" x2="35556" y2="94444"/>
                        <a14:foregroundMark x1="61944" y1="95556" x2="61944" y2="95556"/>
                        <a14:foregroundMark x1="38611" y1="96111" x2="38611" y2="96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2632" y="2689680"/>
            <a:ext cx="858157" cy="85815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A92873B-8574-5C64-7DFD-5E8252E31C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47" b="91122" l="10000" r="90000">
                        <a14:foregroundMark x1="50217" y1="14796" x2="50217" y2="14796"/>
                        <a14:foregroundMark x1="50217" y1="14796" x2="50217" y2="14796"/>
                        <a14:foregroundMark x1="36739" y1="8878" x2="36739" y2="8878"/>
                        <a14:foregroundMark x1="59022" y1="23469" x2="59022" y2="23469"/>
                        <a14:foregroundMark x1="80870" y1="48061" x2="80870" y2="48061"/>
                        <a14:foregroundMark x1="87391" y1="35306" x2="87391" y2="35306"/>
                        <a14:foregroundMark x1="79348" y1="62041" x2="79348" y2="62041"/>
                        <a14:foregroundMark x1="73913" y1="71531" x2="73913" y2="71531"/>
                        <a14:foregroundMark x1="32174" y1="78776" x2="32174" y2="78776"/>
                        <a14:foregroundMark x1="27500" y1="61633" x2="27500" y2="61633"/>
                        <a14:foregroundMark x1="51304" y1="79184" x2="51304" y2="79184"/>
                        <a14:foregroundMark x1="54783" y1="91224" x2="54783" y2="91224"/>
                        <a14:foregroundMark x1="58370" y1="2347" x2="58370" y2="23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2289" y="3312953"/>
            <a:ext cx="589749" cy="6282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EB3859E-335A-59D4-30D3-6B94E67E5076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5333" y1="56889" x2="45333" y2="56889"/>
                        <a14:foregroundMark x1="36889" y1="57333" x2="36889" y2="57333"/>
                        <a14:foregroundMark x1="37333" y1="70222" x2="37333" y2="70222"/>
                        <a14:foregroundMark x1="50222" y1="70222" x2="48444" y2="70222"/>
                        <a14:foregroundMark x1="61333" y1="69778" x2="61333" y2="69778"/>
                        <a14:foregroundMark x1="64000" y1="60889" x2="64000" y2="60889"/>
                        <a14:foregroundMark x1="63111" y1="80444" x2="63111" y2="80444"/>
                        <a14:foregroundMark x1="40000" y1="77778" x2="40000" y2="77778"/>
                        <a14:foregroundMark x1="48444" y1="76889" x2="48444" y2="76889"/>
                        <a14:foregroundMark x1="20444" y1="51556" x2="20444" y2="51556"/>
                        <a14:foregroundMark x1="63111" y1="36444" x2="63111" y2="36444"/>
                        <a14:foregroundMark x1="63111" y1="27111" x2="63111" y2="27111"/>
                        <a14:foregroundMark x1="68889" y1="68444" x2="68889" y2="68444"/>
                        <a14:foregroundMark x1="26667" y1="29778" x2="26667" y2="29778"/>
                        <a14:foregroundMark x1="52444" y1="42222" x2="51111" y2="44000"/>
                        <a14:foregroundMark x1="36889" y1="50667" x2="36889" y2="50667"/>
                        <a14:foregroundMark x1="35556" y1="64444" x2="35556" y2="64444"/>
                        <a14:foregroundMark x1="48000" y1="64444" x2="48000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125" y="4088784"/>
            <a:ext cx="1053954" cy="105395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18088DA-A24E-B419-90E2-95CB8F3A1D8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37613" y="2405724"/>
            <a:ext cx="583814" cy="58381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7DEC2FC-049A-D112-0093-F9EA17C45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93" b="95349" l="1000" r="98000">
                        <a14:foregroundMark x1="13778" y1="67674" x2="13778" y2="67674"/>
                        <a14:foregroundMark x1="18222" y1="61163" x2="30333" y2="62209"/>
                        <a14:foregroundMark x1="17444" y1="62442" x2="9556" y2="69651"/>
                        <a14:foregroundMark x1="9556" y1="69651" x2="10111" y2="85349"/>
                        <a14:foregroundMark x1="10111" y1="85349" x2="5222" y2="92558"/>
                        <a14:foregroundMark x1="5222" y1="92558" x2="14778" y2="86279"/>
                        <a14:foregroundMark x1="14778" y1="86279" x2="21778" y2="88372"/>
                        <a14:foregroundMark x1="21778" y1="88372" x2="28556" y2="87558"/>
                        <a14:foregroundMark x1="28556" y1="87558" x2="34556" y2="75233"/>
                        <a14:foregroundMark x1="34556" y1="75233" x2="33000" y2="66744"/>
                        <a14:foregroundMark x1="33000" y1="66744" x2="31000" y2="64070"/>
                        <a14:foregroundMark x1="3333" y1="95465" x2="3333" y2="95465"/>
                        <a14:foregroundMark x1="3333" y1="95465" x2="1444" y2="93721"/>
                        <a14:foregroundMark x1="70222" y1="13953" x2="93333" y2="35581"/>
                        <a14:foregroundMark x1="98111" y1="25000" x2="97111" y2="18372"/>
                        <a14:foregroundMark x1="64333" y1="7674" x2="55444" y2="7093"/>
                        <a14:foregroundMark x1="55444" y1="7093" x2="55222" y2="7209"/>
                        <a14:foregroundMark x1="62111" y1="2093" x2="62111" y2="2093"/>
                        <a14:foregroundMark x1="28111" y1="48837" x2="28111" y2="48837"/>
                        <a14:foregroundMark x1="27556" y1="47674" x2="27556" y2="47674"/>
                        <a14:foregroundMark x1="28556" y1="48837" x2="28556" y2="48837"/>
                        <a14:foregroundMark x1="28556" y1="48837" x2="28000" y2="46512"/>
                        <a14:backgroundMark x1="28327" y1="48837" x2="29556" y2="51047"/>
                        <a14:backgroundMark x1="27680" y1="47674" x2="28327" y2="48837"/>
                        <a14:backgroundMark x1="14556" y1="24070" x2="27680" y2="47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543" y="1422223"/>
            <a:ext cx="858157" cy="82001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1603200-28B4-C4B2-D3A0-79620DAD415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5584" y="4966932"/>
            <a:ext cx="947965" cy="1564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069251B0-ACCD-0299-C10B-C517F5C865E8}"/>
              </a:ext>
            </a:extLst>
          </p:cNvPr>
          <p:cNvSpPr txBox="1"/>
          <p:nvPr/>
        </p:nvSpPr>
        <p:spPr>
          <a:xfrm>
            <a:off x="2149186" y="1863958"/>
            <a:ext cx="1432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Antivirus</a:t>
            </a:r>
            <a:endParaRPr lang="es-CO" b="1" dirty="0">
              <a:latin typeface="Montserrat" pitchFamily="2" charset="0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1B2D4D9-AF50-9799-D6C1-A3975692361E}"/>
              </a:ext>
            </a:extLst>
          </p:cNvPr>
          <p:cNvSpPr/>
          <p:nvPr/>
        </p:nvSpPr>
        <p:spPr>
          <a:xfrm rot="16200000">
            <a:off x="3175809" y="791615"/>
            <a:ext cx="45719" cy="209896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1D93D77-BD7D-2E85-AD24-A8D72549F8F5}"/>
              </a:ext>
            </a:extLst>
          </p:cNvPr>
          <p:cNvSpPr txBox="1"/>
          <p:nvPr/>
        </p:nvSpPr>
        <p:spPr>
          <a:xfrm>
            <a:off x="2149186" y="1379432"/>
            <a:ext cx="225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</a:t>
            </a:r>
            <a:r>
              <a:rPr lang="es-CO" sz="2400" b="1" i="0" u="none" strike="noStrike" dirty="0" smtClean="0">
                <a:solidFill>
                  <a:srgbClr val="00B0F0"/>
                </a:solidFill>
                <a:effectLst/>
                <a:latin typeface="Montserrat Black" pitchFamily="2" charset="0"/>
              </a:rPr>
              <a:t>20.8</a:t>
            </a:r>
            <a:endParaRPr lang="es-CO" sz="2400" b="1" i="0" u="none" strike="noStrike" dirty="0">
              <a:solidFill>
                <a:srgbClr val="00B0F0"/>
              </a:solidFill>
              <a:effectLst/>
              <a:latin typeface="Montserrat Black" pitchFamily="2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4C0E18B-DBF4-231B-E62B-FBA1AA69F668}"/>
              </a:ext>
            </a:extLst>
          </p:cNvPr>
          <p:cNvSpPr txBox="1"/>
          <p:nvPr/>
        </p:nvSpPr>
        <p:spPr>
          <a:xfrm>
            <a:off x="2149185" y="3295817"/>
            <a:ext cx="2438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CCTV-Biométricos</a:t>
            </a:r>
            <a:endParaRPr lang="es-CO" b="1" dirty="0">
              <a:latin typeface="Montserrat" pitchFamily="2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EEE4821-F48B-ACD4-8579-C36AB19171B6}"/>
              </a:ext>
            </a:extLst>
          </p:cNvPr>
          <p:cNvSpPr/>
          <p:nvPr/>
        </p:nvSpPr>
        <p:spPr>
          <a:xfrm rot="16200000">
            <a:off x="3175809" y="2223474"/>
            <a:ext cx="45719" cy="209896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477982F-FAA1-9CE6-C31F-43BFD4BCC197}"/>
              </a:ext>
            </a:extLst>
          </p:cNvPr>
          <p:cNvSpPr txBox="1"/>
          <p:nvPr/>
        </p:nvSpPr>
        <p:spPr>
          <a:xfrm>
            <a:off x="2149186" y="2811291"/>
            <a:ext cx="225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</a:t>
            </a:r>
            <a:r>
              <a:rPr lang="es-CO" sz="2400" b="1" i="0" u="none" strike="noStrike" dirty="0" smtClean="0">
                <a:solidFill>
                  <a:srgbClr val="00B0F0"/>
                </a:solidFill>
                <a:effectLst/>
                <a:latin typeface="Montserrat Black" pitchFamily="2" charset="0"/>
              </a:rPr>
              <a:t>98.3</a:t>
            </a:r>
            <a:endParaRPr lang="es-CO" sz="2400" b="1" i="0" u="none" strike="noStrike" dirty="0">
              <a:solidFill>
                <a:srgbClr val="00B0F0"/>
              </a:solidFill>
              <a:effectLst/>
              <a:latin typeface="Montserrat Black" pitchFamily="2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4D69BBB-CC41-BE8D-54CF-81FB46116B33}"/>
              </a:ext>
            </a:extLst>
          </p:cNvPr>
          <p:cNvSpPr txBox="1"/>
          <p:nvPr/>
        </p:nvSpPr>
        <p:spPr>
          <a:xfrm>
            <a:off x="2149185" y="5110602"/>
            <a:ext cx="243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VUCE-Guía movilización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91470337-6F88-16D9-CDB0-02D212B79D65}"/>
              </a:ext>
            </a:extLst>
          </p:cNvPr>
          <p:cNvSpPr/>
          <p:nvPr/>
        </p:nvSpPr>
        <p:spPr>
          <a:xfrm rot="16200000">
            <a:off x="3175809" y="4038259"/>
            <a:ext cx="45719" cy="209896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8584C3F-A532-B3BC-6074-0ACA7F4CCD9B}"/>
              </a:ext>
            </a:extLst>
          </p:cNvPr>
          <p:cNvSpPr txBox="1"/>
          <p:nvPr/>
        </p:nvSpPr>
        <p:spPr>
          <a:xfrm>
            <a:off x="2149186" y="4626076"/>
            <a:ext cx="225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</a:t>
            </a:r>
            <a:r>
              <a:rPr lang="es-CO" sz="2400" b="1" i="0" u="none" strike="noStrike" dirty="0" smtClean="0">
                <a:solidFill>
                  <a:srgbClr val="00B0F0"/>
                </a:solidFill>
                <a:effectLst/>
                <a:latin typeface="Montserrat Black" pitchFamily="2" charset="0"/>
              </a:rPr>
              <a:t>198.2</a:t>
            </a:r>
            <a:endParaRPr lang="es-CO" sz="2400" b="1" i="0" u="none" strike="noStrike" dirty="0">
              <a:solidFill>
                <a:srgbClr val="00B0F0"/>
              </a:solidFill>
              <a:effectLst/>
              <a:latin typeface="Montserrat Black" pitchFamily="2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C5A7F2B-A990-CC98-8BAD-DCC3BE2FEC2B}"/>
              </a:ext>
            </a:extLst>
          </p:cNvPr>
          <p:cNvSpPr txBox="1"/>
          <p:nvPr/>
        </p:nvSpPr>
        <p:spPr>
          <a:xfrm>
            <a:off x="5750434" y="1863958"/>
            <a:ext cx="211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Mesa de ayuda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C6A59A54-F8BD-2C81-86F6-EC599216C774}"/>
              </a:ext>
            </a:extLst>
          </p:cNvPr>
          <p:cNvSpPr/>
          <p:nvPr/>
        </p:nvSpPr>
        <p:spPr>
          <a:xfrm rot="16200000">
            <a:off x="6777058" y="791615"/>
            <a:ext cx="45719" cy="209896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244DF6E1-1314-08DB-5BDB-865F5E2403DA}"/>
              </a:ext>
            </a:extLst>
          </p:cNvPr>
          <p:cNvSpPr txBox="1"/>
          <p:nvPr/>
        </p:nvSpPr>
        <p:spPr>
          <a:xfrm>
            <a:off x="5750435" y="1379432"/>
            <a:ext cx="225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</a:t>
            </a:r>
            <a:r>
              <a:rPr lang="es-CO" sz="2400" b="1" i="0" u="none" strike="noStrike" dirty="0" smtClean="0">
                <a:solidFill>
                  <a:srgbClr val="00B0F0"/>
                </a:solidFill>
                <a:effectLst/>
                <a:latin typeface="Montserrat Black" pitchFamily="2" charset="0"/>
              </a:rPr>
              <a:t>17.5</a:t>
            </a:r>
            <a:endParaRPr lang="es-CO" sz="2400" b="1" i="0" u="none" strike="noStrike" dirty="0">
              <a:solidFill>
                <a:srgbClr val="00B0F0"/>
              </a:solidFill>
              <a:effectLst/>
              <a:latin typeface="Montserrat Black" pitchFamily="2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7480FE9A-91F8-73F2-6AE2-C9ECA9C33D61}"/>
              </a:ext>
            </a:extLst>
          </p:cNvPr>
          <p:cNvSpPr txBox="1"/>
          <p:nvPr/>
        </p:nvSpPr>
        <p:spPr>
          <a:xfrm>
            <a:off x="5750434" y="2979344"/>
            <a:ext cx="211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Firewall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ED56A85C-6486-0067-3C6B-690DB6644BDD}"/>
              </a:ext>
            </a:extLst>
          </p:cNvPr>
          <p:cNvSpPr/>
          <p:nvPr/>
        </p:nvSpPr>
        <p:spPr>
          <a:xfrm rot="16200000">
            <a:off x="6777058" y="1907001"/>
            <a:ext cx="45719" cy="209896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9D63CED-0CF6-01F4-04FD-7A01FF7FF699}"/>
              </a:ext>
            </a:extLst>
          </p:cNvPr>
          <p:cNvSpPr txBox="1"/>
          <p:nvPr/>
        </p:nvSpPr>
        <p:spPr>
          <a:xfrm>
            <a:off x="5750435" y="2494818"/>
            <a:ext cx="2543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</a:t>
            </a:r>
            <a:r>
              <a:rPr lang="es-CO" sz="2400" b="1" i="0" u="none" strike="noStrike" dirty="0" smtClean="0">
                <a:solidFill>
                  <a:srgbClr val="00B0F0"/>
                </a:solidFill>
                <a:effectLst/>
                <a:latin typeface="Montserrat Black" pitchFamily="2" charset="0"/>
              </a:rPr>
              <a:t>348.7</a:t>
            </a:r>
            <a:endParaRPr lang="es-CO" sz="2400" b="1" i="0" u="none" strike="noStrike" dirty="0">
              <a:solidFill>
                <a:srgbClr val="00B0F0"/>
              </a:solidFill>
              <a:effectLst/>
              <a:latin typeface="Montserrat Black" pitchFamily="2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98642D17-6C58-661C-BEC5-D2F90BF31333}"/>
              </a:ext>
            </a:extLst>
          </p:cNvPr>
          <p:cNvSpPr txBox="1"/>
          <p:nvPr/>
        </p:nvSpPr>
        <p:spPr>
          <a:xfrm>
            <a:off x="5750434" y="4027646"/>
            <a:ext cx="211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Hosting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019F0C8-9089-1D03-46B0-55C6AA4A3D28}"/>
              </a:ext>
            </a:extLst>
          </p:cNvPr>
          <p:cNvSpPr/>
          <p:nvPr/>
        </p:nvSpPr>
        <p:spPr>
          <a:xfrm rot="16200000">
            <a:off x="6777058" y="2955303"/>
            <a:ext cx="45719" cy="209896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DB825759-36D8-FD9C-1778-65CD589138BE}"/>
              </a:ext>
            </a:extLst>
          </p:cNvPr>
          <p:cNvSpPr txBox="1"/>
          <p:nvPr/>
        </p:nvSpPr>
        <p:spPr>
          <a:xfrm>
            <a:off x="5750435" y="3543120"/>
            <a:ext cx="225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</a:t>
            </a:r>
            <a:r>
              <a:rPr lang="es-CO" sz="2400" b="1" i="0" u="none" strike="noStrike" dirty="0" smtClean="0">
                <a:solidFill>
                  <a:srgbClr val="00B0F0"/>
                </a:solidFill>
                <a:effectLst/>
                <a:latin typeface="Montserrat Black" pitchFamily="2" charset="0"/>
              </a:rPr>
              <a:t>15.9</a:t>
            </a:r>
            <a:endParaRPr lang="es-CO" sz="2400" b="1" i="0" u="none" strike="noStrike" dirty="0">
              <a:solidFill>
                <a:srgbClr val="00B0F0"/>
              </a:solidFill>
              <a:effectLst/>
              <a:latin typeface="Montserrat Black" pitchFamily="2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376E7F7F-CE79-33D9-1B79-ECF91AA41E17}"/>
              </a:ext>
            </a:extLst>
          </p:cNvPr>
          <p:cNvSpPr txBox="1"/>
          <p:nvPr/>
        </p:nvSpPr>
        <p:spPr>
          <a:xfrm>
            <a:off x="5750434" y="5033050"/>
            <a:ext cx="211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Google Suite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02C6C6E1-DC89-701B-74F4-7E0764BEE6C9}"/>
              </a:ext>
            </a:extLst>
          </p:cNvPr>
          <p:cNvSpPr/>
          <p:nvPr/>
        </p:nvSpPr>
        <p:spPr>
          <a:xfrm rot="16200000">
            <a:off x="6777058" y="3960707"/>
            <a:ext cx="45719" cy="209896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0D22402A-080A-12A3-905E-7BCFA39B83FA}"/>
              </a:ext>
            </a:extLst>
          </p:cNvPr>
          <p:cNvSpPr txBox="1"/>
          <p:nvPr/>
        </p:nvSpPr>
        <p:spPr>
          <a:xfrm>
            <a:off x="5750435" y="4548524"/>
            <a:ext cx="239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</a:t>
            </a:r>
            <a:r>
              <a:rPr lang="es-CO" sz="2400" b="1" i="0" u="none" strike="noStrike" dirty="0" smtClean="0">
                <a:solidFill>
                  <a:srgbClr val="00B0F0"/>
                </a:solidFill>
                <a:effectLst/>
                <a:latin typeface="Montserrat Black" pitchFamily="2" charset="0"/>
              </a:rPr>
              <a:t>205.9</a:t>
            </a:r>
            <a:endParaRPr lang="es-CO" sz="2400" b="1" i="0" u="none" strike="noStrike" dirty="0">
              <a:solidFill>
                <a:srgbClr val="00B0F0"/>
              </a:solidFill>
              <a:effectLst/>
              <a:latin typeface="Montserrat Black" pitchFamily="2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CB7BDC0C-DC37-CC08-3585-909C58207C61}"/>
              </a:ext>
            </a:extLst>
          </p:cNvPr>
          <p:cNvSpPr txBox="1"/>
          <p:nvPr/>
        </p:nvSpPr>
        <p:spPr>
          <a:xfrm>
            <a:off x="9833870" y="1863959"/>
            <a:ext cx="211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>
                <a:latin typeface="Arial Narrow" panose="020B0606020202030204" pitchFamily="34" charset="0"/>
              </a:rPr>
              <a:t>IPV 6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CEAB7181-B441-4AFF-F436-27F13D22FC09}"/>
              </a:ext>
            </a:extLst>
          </p:cNvPr>
          <p:cNvSpPr/>
          <p:nvPr/>
        </p:nvSpPr>
        <p:spPr>
          <a:xfrm rot="16200000">
            <a:off x="10860494" y="791616"/>
            <a:ext cx="45719" cy="209896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18246C9-86AF-9100-2DE3-CE0CDA49A098}"/>
              </a:ext>
            </a:extLst>
          </p:cNvPr>
          <p:cNvSpPr txBox="1"/>
          <p:nvPr/>
        </p:nvSpPr>
        <p:spPr>
          <a:xfrm>
            <a:off x="9481445" y="3131745"/>
            <a:ext cx="211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Garantía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22556731-74CE-AA7A-541A-9F8D68C0C028}"/>
              </a:ext>
            </a:extLst>
          </p:cNvPr>
          <p:cNvSpPr/>
          <p:nvPr/>
        </p:nvSpPr>
        <p:spPr>
          <a:xfrm rot="16200000">
            <a:off x="10508069" y="2059402"/>
            <a:ext cx="45719" cy="209896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797B9107-8171-A55E-78D1-6DC890A9FB7F}"/>
              </a:ext>
            </a:extLst>
          </p:cNvPr>
          <p:cNvSpPr txBox="1"/>
          <p:nvPr/>
        </p:nvSpPr>
        <p:spPr>
          <a:xfrm>
            <a:off x="9481446" y="2647219"/>
            <a:ext cx="2543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</a:t>
            </a:r>
            <a:r>
              <a:rPr lang="es-CO" sz="2400" b="1" i="0" u="none" strike="noStrike" dirty="0" smtClean="0">
                <a:solidFill>
                  <a:srgbClr val="00B0F0"/>
                </a:solidFill>
                <a:effectLst/>
                <a:latin typeface="Montserrat Black" pitchFamily="2" charset="0"/>
              </a:rPr>
              <a:t>35</a:t>
            </a:r>
            <a:endParaRPr lang="es-CO" sz="2400" b="1" i="0" u="none" strike="noStrike" dirty="0">
              <a:solidFill>
                <a:srgbClr val="00B0F0"/>
              </a:solidFill>
              <a:effectLst/>
              <a:latin typeface="Montserrat Black" pitchFamily="2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95A936F-7843-D7F8-E2DD-9321016BC650}"/>
              </a:ext>
            </a:extLst>
          </p:cNvPr>
          <p:cNvSpPr txBox="1"/>
          <p:nvPr/>
        </p:nvSpPr>
        <p:spPr>
          <a:xfrm>
            <a:off x="9443345" y="4132422"/>
            <a:ext cx="211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Adobe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8C01B8AB-6F0C-0706-260B-863DA08BC6EA}"/>
              </a:ext>
            </a:extLst>
          </p:cNvPr>
          <p:cNvSpPr/>
          <p:nvPr/>
        </p:nvSpPr>
        <p:spPr>
          <a:xfrm rot="16200000">
            <a:off x="10469969" y="3060079"/>
            <a:ext cx="45719" cy="209896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D9C95FA-2146-DB83-89C8-B999AA659B7E}"/>
              </a:ext>
            </a:extLst>
          </p:cNvPr>
          <p:cNvSpPr txBox="1"/>
          <p:nvPr/>
        </p:nvSpPr>
        <p:spPr>
          <a:xfrm>
            <a:off x="9443346" y="3647896"/>
            <a:ext cx="225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>
                <a:solidFill>
                  <a:srgbClr val="00B0F0"/>
                </a:solidFill>
                <a:effectLst/>
                <a:latin typeface="Montserrat Black" pitchFamily="2" charset="0"/>
              </a:rPr>
              <a:t>$</a:t>
            </a:r>
            <a:r>
              <a:rPr lang="es-CO" sz="2400" b="1" i="0" u="none" strike="noStrike" smtClean="0">
                <a:solidFill>
                  <a:srgbClr val="00B0F0"/>
                </a:solidFill>
                <a:effectLst/>
                <a:latin typeface="Montserrat Black" pitchFamily="2" charset="0"/>
              </a:rPr>
              <a:t>20</a:t>
            </a:r>
            <a:endParaRPr lang="es-CO" sz="2400" b="1" i="0" u="none" strike="noStrike" dirty="0">
              <a:solidFill>
                <a:srgbClr val="00B0F0"/>
              </a:solidFill>
              <a:effectLst/>
              <a:latin typeface="Montserrat Black" pitchFamily="2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C38CBDDA-F2BD-922D-0B42-D47C1547A7E9}"/>
              </a:ext>
            </a:extLst>
          </p:cNvPr>
          <p:cNvSpPr txBox="1"/>
          <p:nvPr/>
        </p:nvSpPr>
        <p:spPr>
          <a:xfrm>
            <a:off x="9810039" y="1379432"/>
            <a:ext cx="225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</a:t>
            </a:r>
            <a:r>
              <a:rPr lang="es-CO" sz="2400" b="1" i="0" u="none" strike="noStrike" dirty="0" smtClean="0">
                <a:solidFill>
                  <a:srgbClr val="00B0F0"/>
                </a:solidFill>
                <a:effectLst/>
                <a:latin typeface="Montserrat Black" pitchFamily="2" charset="0"/>
              </a:rPr>
              <a:t>4.1</a:t>
            </a:r>
            <a:endParaRPr lang="es-CO" sz="2400" b="1" i="0" u="none" strike="noStrike" dirty="0">
              <a:solidFill>
                <a:srgbClr val="00B0F0"/>
              </a:solidFill>
              <a:effectLst/>
              <a:latin typeface="Montserrat Black" pitchFamily="2" charset="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D1FAD34-0070-1916-FA21-4EA95BAB4694}"/>
              </a:ext>
            </a:extLst>
          </p:cNvPr>
          <p:cNvSpPr txBox="1"/>
          <p:nvPr/>
        </p:nvSpPr>
        <p:spPr>
          <a:xfrm>
            <a:off x="5750434" y="6034028"/>
            <a:ext cx="289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Firmas electrónicas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C9A63571-8B6A-48D5-E218-80843E02BDF6}"/>
              </a:ext>
            </a:extLst>
          </p:cNvPr>
          <p:cNvSpPr/>
          <p:nvPr/>
        </p:nvSpPr>
        <p:spPr>
          <a:xfrm rot="16200000">
            <a:off x="6777058" y="4961685"/>
            <a:ext cx="45719" cy="2098964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32368325-10E9-2325-444E-050CF0C3FF73}"/>
              </a:ext>
            </a:extLst>
          </p:cNvPr>
          <p:cNvSpPr txBox="1"/>
          <p:nvPr/>
        </p:nvSpPr>
        <p:spPr>
          <a:xfrm>
            <a:off x="5750435" y="5549502"/>
            <a:ext cx="239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$</a:t>
            </a:r>
            <a:r>
              <a:rPr lang="es-CO" sz="2400" b="1" i="0" u="none" strike="noStrike" dirty="0" smtClean="0">
                <a:solidFill>
                  <a:srgbClr val="00B0F0"/>
                </a:solidFill>
                <a:effectLst/>
                <a:latin typeface="Montserrat Black" pitchFamily="2" charset="0"/>
              </a:rPr>
              <a:t>3.1</a:t>
            </a:r>
            <a:endParaRPr lang="es-CO" sz="2400" b="1" i="0" u="none" strike="noStrike" dirty="0">
              <a:solidFill>
                <a:srgbClr val="00B0F0"/>
              </a:solidFill>
              <a:effectLst/>
              <a:latin typeface="Montserrat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305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96A90-F97A-DDE0-7799-C983519CAC6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B0F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155AE0-270B-8386-5833-639A9F9B3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5" y="4342834"/>
            <a:ext cx="2144383" cy="12913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71F537-9CCC-C121-08F9-BC04BC1CB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98" y="1902123"/>
            <a:ext cx="1073113" cy="123006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118E7EE-CFFE-EE6A-4EFA-FDF9451DC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18" y="666253"/>
            <a:ext cx="1823386" cy="12358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CE6DFBD-8CA0-75F5-F4D7-04C79A032E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40" y="5681086"/>
            <a:ext cx="2031121" cy="10530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D14D5D1-C8BE-8D8D-354C-F068F5680B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33" y="1828629"/>
            <a:ext cx="1137672" cy="129416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F57E083-35A8-A330-BB3B-E0C22B25D7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3" y="2019199"/>
            <a:ext cx="1650753" cy="111298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FA5422D-B541-F3F0-9924-C5CC118532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13" y="3149860"/>
            <a:ext cx="1572200" cy="117915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7306348-F276-CE0D-187D-1FF89AA3DD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9" y="5643330"/>
            <a:ext cx="1613149" cy="112859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BF7379A-8DCB-EC79-C1FE-5B8364451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86" y="5346844"/>
            <a:ext cx="1707075" cy="133324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DF37304-FF75-7FF6-224B-C9AF3D41F3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52" y="4437935"/>
            <a:ext cx="1929845" cy="114920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7F9F36E-7F41-3EA3-DBF8-1DA4D9237F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95" y="685398"/>
            <a:ext cx="1907716" cy="133380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8A1830B-9293-46F1-40D6-CA95091951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202" y="3144941"/>
            <a:ext cx="1688098" cy="118513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ACD0044-677A-92C1-66B3-BA248C5FE71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08" y="5681718"/>
            <a:ext cx="1983098" cy="9625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412BBFC-2BE6-434C-2ECE-9E9E5B716A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64" y="4757360"/>
            <a:ext cx="901672" cy="109244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156F5B6-E73D-D104-0164-B386F58BCAA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25" y="4141969"/>
            <a:ext cx="1248095" cy="116161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871F526-B48B-76DE-9F2B-DEB842FFF2B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48" y="564676"/>
            <a:ext cx="2615952" cy="171826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9C76A314-040C-B779-E1B5-FFDE2E8DC9F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567" y="1956061"/>
            <a:ext cx="1754877" cy="126293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7D1C45F-ECB0-A6C7-06E4-E8A3D305A7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117" y="1731219"/>
            <a:ext cx="2192365" cy="1489397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A9CC9D4-1AA0-795E-054E-B96FC8BB7E8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30" y="4826161"/>
            <a:ext cx="1257120" cy="190431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BDC81B2-36C8-B183-A895-12C6893BD8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80" y="2302589"/>
            <a:ext cx="1515238" cy="201769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609792E-4E4F-FEF8-69A3-54E01DC0B90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40" y="2291798"/>
            <a:ext cx="1375460" cy="2022304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BB7F107A-1D43-E750-B886-0EA5D7CB41C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60" y="3406005"/>
            <a:ext cx="1533984" cy="771821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58528CDE-3684-401B-7B4C-EF64DD46F6C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95" y="4354610"/>
            <a:ext cx="2142425" cy="125137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29144DB4-3B16-5DB9-C4A4-4567BF285EA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681" y="545961"/>
            <a:ext cx="2099835" cy="130878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876A87D7-0FA6-6D97-174F-9EDD003FC13F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790" y="3258672"/>
            <a:ext cx="2501957" cy="1473818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8C14D9C9-0ABD-7BA9-FFC0-CAF1A4EFB7A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873" y="3375994"/>
            <a:ext cx="1509738" cy="970410"/>
          </a:xfrm>
          <a:prstGeom prst="rect">
            <a:avLst/>
          </a:prstGeom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64575C95-ADE8-C418-2557-94A490F7351B}"/>
              </a:ext>
            </a:extLst>
          </p:cNvPr>
          <p:cNvSpPr/>
          <p:nvPr/>
        </p:nvSpPr>
        <p:spPr>
          <a:xfrm rot="16200000">
            <a:off x="5622522" y="-739712"/>
            <a:ext cx="424939" cy="3006616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0428D5A5-A12E-349D-FE86-3807F1A08C6C}"/>
              </a:ext>
            </a:extLst>
          </p:cNvPr>
          <p:cNvSpPr txBox="1"/>
          <p:nvPr/>
        </p:nvSpPr>
        <p:spPr>
          <a:xfrm>
            <a:off x="4331684" y="582490"/>
            <a:ext cx="309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800" b="1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GRACIAS EQUIPO OGCI</a:t>
            </a:r>
            <a:endParaRPr lang="es-ES" b="0" dirty="0">
              <a:effectLst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436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9" y="0"/>
            <a:ext cx="12192000" cy="6858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10AAF33-0D8B-EB6D-3104-C8C977C2A273}"/>
              </a:ext>
            </a:extLst>
          </p:cNvPr>
          <p:cNvSpPr txBox="1"/>
          <p:nvPr/>
        </p:nvSpPr>
        <p:spPr>
          <a:xfrm>
            <a:off x="782749" y="326391"/>
            <a:ext cx="6160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Para dónde vamos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2FD0C69-ECFB-EA18-4911-348EF4E89589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D18DA98-1EEE-89BE-53B8-C91AF86A1B6A}"/>
              </a:ext>
            </a:extLst>
          </p:cNvPr>
          <p:cNvSpPr txBox="1"/>
          <p:nvPr/>
        </p:nvSpPr>
        <p:spPr>
          <a:xfrm>
            <a:off x="782749" y="981387"/>
            <a:ext cx="783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Colombia, potencia mundial de la vida</a:t>
            </a:r>
            <a:endParaRPr lang="es-CO" sz="2800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0315533-0F23-76EF-A4E3-0E173DA09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008744" y="2172151"/>
            <a:ext cx="6460228" cy="441217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D26C634-424C-7EDE-ED08-AD16E00DBB31}"/>
              </a:ext>
            </a:extLst>
          </p:cNvPr>
          <p:cNvSpPr txBox="1"/>
          <p:nvPr/>
        </p:nvSpPr>
        <p:spPr>
          <a:xfrm>
            <a:off x="3971726" y="4565160"/>
            <a:ext cx="25180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rgbClr val="00498D"/>
                </a:solidFill>
                <a:latin typeface="Montserrat Black" pitchFamily="2" charset="0"/>
              </a:rPr>
              <a:t>Transición AUNAP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9DBBCA0-AF16-4E59-2A06-857A6EAA21B7}"/>
              </a:ext>
            </a:extLst>
          </p:cNvPr>
          <p:cNvSpPr txBox="1"/>
          <p:nvPr/>
        </p:nvSpPr>
        <p:spPr>
          <a:xfrm>
            <a:off x="1889718" y="4891496"/>
            <a:ext cx="1822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latin typeface="Montserrat" pitchFamily="2" charset="0"/>
              </a:rPr>
              <a:t>Rediseño</a:t>
            </a:r>
          </a:p>
          <a:p>
            <a:pPr algn="ctr"/>
            <a:r>
              <a:rPr lang="es-CO" sz="1800" dirty="0">
                <a:latin typeface="Montserrat" pitchFamily="2" charset="0"/>
              </a:rPr>
              <a:t>Institucional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BB392DA-78B9-4F2F-59E3-57AC7BB244FD}"/>
              </a:ext>
            </a:extLst>
          </p:cNvPr>
          <p:cNvSpPr txBox="1"/>
          <p:nvPr/>
        </p:nvSpPr>
        <p:spPr>
          <a:xfrm>
            <a:off x="2623414" y="3101708"/>
            <a:ext cx="1664089" cy="950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latin typeface="Montserrat" pitchFamily="2" charset="0"/>
              </a:rPr>
              <a:t>Censo de Pescadores/Subsidios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DA3829E-3111-AA37-A87F-7C8CDBF39FAA}"/>
              </a:ext>
            </a:extLst>
          </p:cNvPr>
          <p:cNvSpPr txBox="1"/>
          <p:nvPr/>
        </p:nvSpPr>
        <p:spPr>
          <a:xfrm>
            <a:off x="5987481" y="2900909"/>
            <a:ext cx="18155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solidFill>
                  <a:schemeClr val="bg1"/>
                </a:solidFill>
                <a:latin typeface="Montserrat" pitchFamily="2" charset="0"/>
              </a:rPr>
              <a:t>Proyectos Integrales en tierras que entregue</a:t>
            </a:r>
          </a:p>
          <a:p>
            <a:pPr algn="ctr"/>
            <a:r>
              <a:rPr lang="es-CO" sz="1800" dirty="0">
                <a:solidFill>
                  <a:schemeClr val="bg1"/>
                </a:solidFill>
                <a:latin typeface="Montserrat" pitchFamily="2" charset="0"/>
              </a:rPr>
              <a:t>ANT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5D18E19-0540-8501-62C4-98DBB9595B06}"/>
              </a:ext>
            </a:extLst>
          </p:cNvPr>
          <p:cNvSpPr txBox="1"/>
          <p:nvPr/>
        </p:nvSpPr>
        <p:spPr>
          <a:xfrm>
            <a:off x="4028068" y="2658636"/>
            <a:ext cx="2386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solidFill>
                  <a:schemeClr val="bg1"/>
                </a:solidFill>
                <a:latin typeface="Montserrat" pitchFamily="2" charset="0"/>
              </a:rPr>
              <a:t>AMERP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BBDEC4A-4397-93C0-E472-9E34897E3082}"/>
              </a:ext>
            </a:extLst>
          </p:cNvPr>
          <p:cNvSpPr txBox="1"/>
          <p:nvPr/>
        </p:nvSpPr>
        <p:spPr>
          <a:xfrm>
            <a:off x="6624726" y="4688984"/>
            <a:ext cx="19875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Montserrat" pitchFamily="2" charset="0"/>
              </a:rPr>
              <a:t>Ordenamiento pesquero y acuícola-Sentencias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5FA089-0848-F030-FF14-A59F81A0A180}"/>
              </a:ext>
            </a:extLst>
          </p:cNvPr>
          <p:cNvSpPr txBox="1"/>
          <p:nvPr/>
        </p:nvSpPr>
        <p:spPr>
          <a:xfrm>
            <a:off x="5408477" y="1605990"/>
            <a:ext cx="374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u="none" strike="noStrike" dirty="0">
                <a:solidFill>
                  <a:srgbClr val="7030A0"/>
                </a:solidFill>
                <a:effectLst/>
                <a:latin typeface="Montserrat" pitchFamily="2" charset="0"/>
              </a:rPr>
              <a:t>Fomento cadenas productivas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3548942-5247-0B58-6951-0842C65D90EA}"/>
              </a:ext>
            </a:extLst>
          </p:cNvPr>
          <p:cNvSpPr txBox="1"/>
          <p:nvPr/>
        </p:nvSpPr>
        <p:spPr>
          <a:xfrm>
            <a:off x="6219498" y="1962913"/>
            <a:ext cx="340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u="none" strike="noStrike" dirty="0">
                <a:solidFill>
                  <a:srgbClr val="7030A0"/>
                </a:solidFill>
                <a:effectLst/>
                <a:latin typeface="Montserrat" pitchFamily="2" charset="0"/>
              </a:rPr>
              <a:t>Fortalecer comercialización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CBA8BF8-C3D0-634D-4F16-42C063AB819C}"/>
              </a:ext>
            </a:extLst>
          </p:cNvPr>
          <p:cNvSpPr txBox="1"/>
          <p:nvPr/>
        </p:nvSpPr>
        <p:spPr>
          <a:xfrm>
            <a:off x="6873370" y="2325101"/>
            <a:ext cx="255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u="none" strike="noStrike" dirty="0">
                <a:solidFill>
                  <a:srgbClr val="7030A0"/>
                </a:solidFill>
                <a:effectLst/>
                <a:latin typeface="Montserrat" pitchFamily="2" charset="0"/>
              </a:rPr>
              <a:t>Ruedas de negocios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1F0A037-9BF9-49C8-9D12-8B51FF574CC0}"/>
              </a:ext>
            </a:extLst>
          </p:cNvPr>
          <p:cNvSpPr txBox="1"/>
          <p:nvPr/>
        </p:nvSpPr>
        <p:spPr>
          <a:xfrm>
            <a:off x="8927253" y="4706830"/>
            <a:ext cx="2766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FFB600"/>
                </a:solidFill>
                <a:effectLst/>
                <a:latin typeface="Montserrat Black" pitchFamily="2" charset="0"/>
              </a:rPr>
              <a:t>96,1%</a:t>
            </a:r>
            <a:endParaRPr lang="es-CO" sz="2400" dirty="0">
              <a:solidFill>
                <a:srgbClr val="FFB600"/>
              </a:solidFill>
              <a:latin typeface="Montserrat Black" pitchFamily="2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308FE5C-BB22-F4C4-49A2-A3E3CA165CA8}"/>
              </a:ext>
            </a:extLst>
          </p:cNvPr>
          <p:cNvSpPr txBox="1"/>
          <p:nvPr/>
        </p:nvSpPr>
        <p:spPr>
          <a:xfrm>
            <a:off x="10393532" y="2900909"/>
            <a:ext cx="1355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latin typeface="Montserrat Medium" pitchFamily="2" charset="0"/>
              </a:rPr>
              <a:t>$66.248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11B3122-1B54-613B-BA15-A99E78B5CB9B}"/>
              </a:ext>
            </a:extLst>
          </p:cNvPr>
          <p:cNvSpPr txBox="1"/>
          <p:nvPr/>
        </p:nvSpPr>
        <p:spPr>
          <a:xfrm>
            <a:off x="8366846" y="2785165"/>
            <a:ext cx="212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98D"/>
                </a:solidFill>
                <a:latin typeface="Montserrat" pitchFamily="2" charset="0"/>
              </a:rPr>
              <a:t>Presupuesto</a:t>
            </a:r>
          </a:p>
          <a:p>
            <a:pPr algn="ctr"/>
            <a:r>
              <a:rPr lang="es-CO" sz="1600" b="1" dirty="0">
                <a:solidFill>
                  <a:srgbClr val="00498D"/>
                </a:solidFill>
                <a:latin typeface="Montserrat" pitchFamily="2" charset="0"/>
              </a:rPr>
              <a:t>2022 con adición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11B3122-1B54-613B-BA15-A99E78B5CB9B}"/>
              </a:ext>
            </a:extLst>
          </p:cNvPr>
          <p:cNvSpPr txBox="1"/>
          <p:nvPr/>
        </p:nvSpPr>
        <p:spPr>
          <a:xfrm>
            <a:off x="8915242" y="3799265"/>
            <a:ext cx="1478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498D"/>
                </a:solidFill>
                <a:latin typeface="Montserrat" pitchFamily="2" charset="0"/>
              </a:rPr>
              <a:t>Presupuesto</a:t>
            </a:r>
          </a:p>
          <a:p>
            <a:pPr algn="ctr"/>
            <a:r>
              <a:rPr lang="es-CO" sz="1600" b="1" dirty="0">
                <a:solidFill>
                  <a:srgbClr val="00498D"/>
                </a:solidFill>
                <a:latin typeface="Montserrat" pitchFamily="2" charset="0"/>
              </a:rPr>
              <a:t>2023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308FE5C-BB22-F4C4-49A2-A3E3CA165CA8}"/>
              </a:ext>
            </a:extLst>
          </p:cNvPr>
          <p:cNvSpPr txBox="1"/>
          <p:nvPr/>
        </p:nvSpPr>
        <p:spPr>
          <a:xfrm>
            <a:off x="10406118" y="3828503"/>
            <a:ext cx="1355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latin typeface="Montserrat Medium" pitchFamily="2" charset="0"/>
              </a:rPr>
              <a:t>$129.917</a:t>
            </a:r>
          </a:p>
        </p:txBody>
      </p:sp>
    </p:spTree>
    <p:extLst>
      <p:ext uri="{BB962C8B-B14F-4D97-AF65-F5344CB8AC3E}">
        <p14:creationId xmlns:p14="http://schemas.microsoft.com/office/powerpoint/2010/main" val="251463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A974A3B4-9C44-EACB-E6EC-3985020B18C6}"/>
              </a:ext>
            </a:extLst>
          </p:cNvPr>
          <p:cNvSpPr/>
          <p:nvPr/>
        </p:nvSpPr>
        <p:spPr>
          <a:xfrm rot="10800000">
            <a:off x="952463" y="2264940"/>
            <a:ext cx="3345052" cy="360246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superiores redondeadas 17">
            <a:extLst>
              <a:ext uri="{FF2B5EF4-FFF2-40B4-BE49-F238E27FC236}">
                <a16:creationId xmlns:a16="http://schemas.microsoft.com/office/drawing/2014/main" id="{BB76F203-F4CE-02C3-FCB9-FAD2759F3E27}"/>
              </a:ext>
            </a:extLst>
          </p:cNvPr>
          <p:cNvSpPr/>
          <p:nvPr/>
        </p:nvSpPr>
        <p:spPr>
          <a:xfrm rot="10800000">
            <a:off x="4517580" y="2264940"/>
            <a:ext cx="3345052" cy="360246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A6FE04D4-8A10-26C5-8651-B7B43A8A5C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68" y="1972109"/>
            <a:ext cx="479039" cy="454721"/>
          </a:xfrm>
          <a:prstGeom prst="rect">
            <a:avLst/>
          </a:prstGeom>
          <a:effectLst/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87354F68-C662-EE95-845C-2BD7270885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86" y="1972108"/>
            <a:ext cx="479039" cy="454721"/>
          </a:xfrm>
          <a:prstGeom prst="rect">
            <a:avLst/>
          </a:prstGeom>
          <a:effectLst/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E87BE18B-8FEF-7558-5AE2-37F5C9D55188}"/>
              </a:ext>
            </a:extLst>
          </p:cNvPr>
          <p:cNvSpPr txBox="1"/>
          <p:nvPr/>
        </p:nvSpPr>
        <p:spPr>
          <a:xfrm>
            <a:off x="1118247" y="2964550"/>
            <a:ext cx="30257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En pesca artesanal e industrial llegamos a</a:t>
            </a:r>
          </a:p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</a:p>
          <a:p>
            <a:pPr algn="ctr"/>
            <a:endParaRPr lang="es-ES" sz="1600" dirty="0">
              <a:solidFill>
                <a:srgbClr val="000000"/>
              </a:solidFill>
              <a:latin typeface="Montserrat" pitchFamily="2" charset="0"/>
            </a:endParaRPr>
          </a:p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y más de</a:t>
            </a:r>
          </a:p>
          <a:p>
            <a:pPr algn="ctr"/>
            <a:endParaRPr lang="es-ES" sz="16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algn="ctr"/>
            <a:endParaRPr lang="es-ES" sz="1600" dirty="0">
              <a:solidFill>
                <a:srgbClr val="000000"/>
              </a:solidFill>
              <a:latin typeface="Montserrat" pitchFamily="2" charset="0"/>
            </a:endParaRPr>
          </a:p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</a:p>
          <a:p>
            <a:pPr algn="ctr"/>
            <a:endParaRPr lang="es-ES" sz="1600" b="1" dirty="0">
              <a:solidFill>
                <a:srgbClr val="00498E"/>
              </a:solidFill>
              <a:latin typeface="Montserrat" pitchFamily="2" charset="0"/>
            </a:endParaRPr>
          </a:p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caracterizadas.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39F364D-BDAB-AAB7-3E96-26EB528843FE}"/>
              </a:ext>
            </a:extLst>
          </p:cNvPr>
          <p:cNvSpPr txBox="1"/>
          <p:nvPr/>
        </p:nvSpPr>
        <p:spPr>
          <a:xfrm>
            <a:off x="4705488" y="4040239"/>
            <a:ext cx="3022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de alevinos de bocachico, dorada, blanquillo y cachama para mejorar la productividad del sector pesquero.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32" name="Rectángulo: esquinas superiores redondeadas 31">
            <a:extLst>
              <a:ext uri="{FF2B5EF4-FFF2-40B4-BE49-F238E27FC236}">
                <a16:creationId xmlns:a16="http://schemas.microsoft.com/office/drawing/2014/main" id="{3230D880-95D1-26F4-1F1C-CB7A041B95DC}"/>
              </a:ext>
            </a:extLst>
          </p:cNvPr>
          <p:cNvSpPr/>
          <p:nvPr/>
        </p:nvSpPr>
        <p:spPr>
          <a:xfrm rot="10800000">
            <a:off x="8074203" y="2264940"/>
            <a:ext cx="3345052" cy="360246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B72373BE-AD9C-04E9-3931-0246E10ECC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09" y="1972108"/>
            <a:ext cx="479039" cy="454721"/>
          </a:xfrm>
          <a:prstGeom prst="rect">
            <a:avLst/>
          </a:prstGeom>
          <a:effectLst/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B0D163E2-4B88-8361-2603-9AD4D3D5E24A}"/>
              </a:ext>
            </a:extLst>
          </p:cNvPr>
          <p:cNvSpPr txBox="1"/>
          <p:nvPr/>
        </p:nvSpPr>
        <p:spPr>
          <a:xfrm>
            <a:off x="8270917" y="3087660"/>
            <a:ext cx="2756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Se adelantan </a:t>
            </a:r>
          </a:p>
          <a:p>
            <a:pPr algn="ctr"/>
            <a:endParaRPr lang="es-ES" sz="1600" dirty="0">
              <a:solidFill>
                <a:srgbClr val="000000"/>
              </a:solidFill>
              <a:latin typeface="Montserrat" pitchFamily="2" charset="0"/>
            </a:endParaRPr>
          </a:p>
          <a:p>
            <a:pPr algn="ctr"/>
            <a:endParaRPr lang="es-ES" sz="1600" dirty="0">
              <a:solidFill>
                <a:srgbClr val="000000"/>
              </a:solidFill>
              <a:latin typeface="Montserrat" pitchFamily="2" charset="0"/>
            </a:endParaRPr>
          </a:p>
          <a:p>
            <a:pPr algn="ctr"/>
            <a:endParaRPr lang="es-ES" sz="16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algn="ctr"/>
            <a:endParaRPr lang="es-ES" sz="1600" b="0" i="0" u="none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aplicada para nueve especies nativas y domesticadas.</a:t>
            </a:r>
            <a:endParaRPr lang="es-CO" sz="1600" dirty="0">
              <a:latin typeface="Montserrat" pitchFamily="2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6545D07-E95E-5162-F344-A08CDF1F1FE4}"/>
              </a:ext>
            </a:extLst>
          </p:cNvPr>
          <p:cNvSpPr txBox="1"/>
          <p:nvPr/>
        </p:nvSpPr>
        <p:spPr>
          <a:xfrm>
            <a:off x="5116501" y="2810662"/>
            <a:ext cx="21472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i="0" u="none" strike="noStrike" dirty="0">
                <a:solidFill>
                  <a:srgbClr val="00498E"/>
                </a:solidFill>
                <a:effectLst/>
                <a:latin typeface="Montserrat" pitchFamily="2" charset="0"/>
              </a:rPr>
              <a:t>Repoblamiento</a:t>
            </a:r>
            <a:endParaRPr lang="es-CO" sz="14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4DB46AE-7F83-C0C4-3E6C-7A3671BCC78F}"/>
              </a:ext>
            </a:extLst>
          </p:cNvPr>
          <p:cNvSpPr txBox="1"/>
          <p:nvPr/>
        </p:nvSpPr>
        <p:spPr>
          <a:xfrm>
            <a:off x="1641109" y="3499344"/>
            <a:ext cx="1967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i="0" u="none" strike="noStrike" dirty="0">
                <a:solidFill>
                  <a:srgbClr val="00498E"/>
                </a:solidFill>
                <a:effectLst/>
                <a:latin typeface="Montserrat" pitchFamily="2" charset="0"/>
              </a:rPr>
              <a:t>293 sitios </a:t>
            </a:r>
            <a:endParaRPr lang="es-CO" sz="28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5A35903-8303-23E3-5F00-40B4C9A37F8D}"/>
              </a:ext>
            </a:extLst>
          </p:cNvPr>
          <p:cNvSpPr txBox="1"/>
          <p:nvPr/>
        </p:nvSpPr>
        <p:spPr>
          <a:xfrm>
            <a:off x="1434186" y="4293776"/>
            <a:ext cx="23816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i="0" u="none" strike="noStrike" dirty="0">
                <a:solidFill>
                  <a:srgbClr val="00498E"/>
                </a:solidFill>
                <a:effectLst/>
                <a:latin typeface="Montserrat" pitchFamily="2" charset="0"/>
              </a:rPr>
              <a:t>19 mil unidades de Producción de Acuicultura </a:t>
            </a:r>
            <a:endParaRPr lang="es-CO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5313C2D-0365-12BB-FE04-1567D623139B}"/>
              </a:ext>
            </a:extLst>
          </p:cNvPr>
          <p:cNvSpPr txBox="1"/>
          <p:nvPr/>
        </p:nvSpPr>
        <p:spPr>
          <a:xfrm>
            <a:off x="4993465" y="3499344"/>
            <a:ext cx="2446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i="0" u="none" strike="noStrike" dirty="0">
                <a:solidFill>
                  <a:srgbClr val="00498E"/>
                </a:solidFill>
                <a:effectLst/>
                <a:latin typeface="Montserrat" pitchFamily="2" charset="0"/>
              </a:rPr>
              <a:t>7 millones </a:t>
            </a:r>
            <a:endParaRPr lang="es-CO" sz="28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DC70667-FE29-86DD-6038-51486CF1BCDE}"/>
              </a:ext>
            </a:extLst>
          </p:cNvPr>
          <p:cNvSpPr txBox="1"/>
          <p:nvPr/>
        </p:nvSpPr>
        <p:spPr>
          <a:xfrm>
            <a:off x="8406568" y="3425798"/>
            <a:ext cx="26664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dirty="0">
                <a:solidFill>
                  <a:srgbClr val="00498E"/>
                </a:solidFill>
                <a:effectLst/>
                <a:latin typeface="Montserrat" pitchFamily="2" charset="0"/>
              </a:rPr>
              <a:t>proyectos de investigación </a:t>
            </a:r>
            <a:endParaRPr lang="es-CO" sz="24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BFBBD31-529A-6EBA-2463-DC63F26C0B04}"/>
              </a:ext>
            </a:extLst>
          </p:cNvPr>
          <p:cNvSpPr txBox="1"/>
          <p:nvPr/>
        </p:nvSpPr>
        <p:spPr>
          <a:xfrm>
            <a:off x="782749" y="326391"/>
            <a:ext cx="8491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4000" b="1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Qué hemos hecho frente a las necesidades de los usuarios </a:t>
            </a:r>
            <a:endParaRPr lang="es-ES" sz="4000" b="0" dirty="0">
              <a:solidFill>
                <a:srgbClr val="00498D"/>
              </a:solidFill>
              <a:effectLst/>
              <a:latin typeface="Montserrat Black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545D07-E95E-5162-F344-A08CDF1F1FE4}"/>
              </a:ext>
            </a:extLst>
          </p:cNvPr>
          <p:cNvSpPr txBox="1"/>
          <p:nvPr/>
        </p:nvSpPr>
        <p:spPr>
          <a:xfrm>
            <a:off x="1461658" y="2646830"/>
            <a:ext cx="21472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rgbClr val="00498E"/>
                </a:solidFill>
                <a:latin typeface="Montserrat" pitchFamily="2" charset="0"/>
              </a:rPr>
              <a:t>SEPEC</a:t>
            </a:r>
            <a:endParaRPr lang="es-CO" sz="14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6545D07-E95E-5162-F344-A08CDF1F1FE4}"/>
              </a:ext>
            </a:extLst>
          </p:cNvPr>
          <p:cNvSpPr txBox="1"/>
          <p:nvPr/>
        </p:nvSpPr>
        <p:spPr>
          <a:xfrm>
            <a:off x="8567862" y="2795064"/>
            <a:ext cx="21472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rgbClr val="00498E"/>
                </a:solidFill>
                <a:latin typeface="Montserrat" pitchFamily="2" charset="0"/>
              </a:rPr>
              <a:t>I+D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1375947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10AAF33-0D8B-EB6D-3104-C8C977C2A273}"/>
              </a:ext>
            </a:extLst>
          </p:cNvPr>
          <p:cNvSpPr txBox="1"/>
          <p:nvPr/>
        </p:nvSpPr>
        <p:spPr>
          <a:xfrm>
            <a:off x="782749" y="326391"/>
            <a:ext cx="4779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Direcciones</a:t>
            </a:r>
          </a:p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Regionales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D85E358-8E98-6B8E-9324-C19CD4A44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39" y="601906"/>
            <a:ext cx="4659650" cy="5920496"/>
          </a:xfrm>
          <a:prstGeom prst="rect">
            <a:avLst/>
          </a:prstGeom>
        </p:spPr>
      </p:pic>
      <p:sp>
        <p:nvSpPr>
          <p:cNvPr id="20" name="Rectángulo: esquinas superiores redondeadas 19">
            <a:extLst>
              <a:ext uri="{FF2B5EF4-FFF2-40B4-BE49-F238E27FC236}">
                <a16:creationId xmlns:a16="http://schemas.microsoft.com/office/drawing/2014/main" id="{04455AE7-7440-93A2-0976-2AE2D1D68B31}"/>
              </a:ext>
            </a:extLst>
          </p:cNvPr>
          <p:cNvSpPr/>
          <p:nvPr/>
        </p:nvSpPr>
        <p:spPr>
          <a:xfrm>
            <a:off x="9016608" y="5027929"/>
            <a:ext cx="1070368" cy="385054"/>
          </a:xfrm>
          <a:prstGeom prst="round2SameRect">
            <a:avLst/>
          </a:prstGeom>
          <a:solidFill>
            <a:srgbClr val="00B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000" dirty="0">
                <a:latin typeface="Montserrat Medium" pitchFamily="2" charset="0"/>
              </a:rPr>
              <a:t>Regional Villavicencio</a:t>
            </a:r>
          </a:p>
        </p:txBody>
      </p:sp>
      <p:sp>
        <p:nvSpPr>
          <p:cNvPr id="21" name="Rectángulo: esquinas superiores redondeadas 20">
            <a:extLst>
              <a:ext uri="{FF2B5EF4-FFF2-40B4-BE49-F238E27FC236}">
                <a16:creationId xmlns:a16="http://schemas.microsoft.com/office/drawing/2014/main" id="{5B43FC8D-2CC6-3B4E-3768-173FA7603EF6}"/>
              </a:ext>
            </a:extLst>
          </p:cNvPr>
          <p:cNvSpPr/>
          <p:nvPr/>
        </p:nvSpPr>
        <p:spPr>
          <a:xfrm>
            <a:off x="7997432" y="2096321"/>
            <a:ext cx="1390408" cy="385054"/>
          </a:xfrm>
          <a:prstGeom prst="round2Same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000" dirty="0">
                <a:latin typeface="Montserrat Medium" pitchFamily="2" charset="0"/>
              </a:rPr>
              <a:t>Regional Barrancabermeja</a:t>
            </a:r>
          </a:p>
        </p:txBody>
      </p:sp>
      <p:sp>
        <p:nvSpPr>
          <p:cNvPr id="22" name="Rectángulo: esquinas superiores redondeadas 21">
            <a:extLst>
              <a:ext uri="{FF2B5EF4-FFF2-40B4-BE49-F238E27FC236}">
                <a16:creationId xmlns:a16="http://schemas.microsoft.com/office/drawing/2014/main" id="{8DE31DAB-966B-8F5A-4E15-8BA0DD4D0110}"/>
              </a:ext>
            </a:extLst>
          </p:cNvPr>
          <p:cNvSpPr/>
          <p:nvPr/>
        </p:nvSpPr>
        <p:spPr>
          <a:xfrm>
            <a:off x="5113818" y="3024960"/>
            <a:ext cx="827036" cy="385054"/>
          </a:xfrm>
          <a:prstGeom prst="round2SameRect">
            <a:avLst/>
          </a:prstGeom>
          <a:solidFill>
            <a:srgbClr val="014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000" dirty="0">
                <a:latin typeface="Montserrat Medium" pitchFamily="2" charset="0"/>
              </a:rPr>
              <a:t>Regional Medellín</a:t>
            </a:r>
          </a:p>
        </p:txBody>
      </p:sp>
      <p:sp>
        <p:nvSpPr>
          <p:cNvPr id="23" name="Rectángulo: esquinas superiores redondeadas 22">
            <a:extLst>
              <a:ext uri="{FF2B5EF4-FFF2-40B4-BE49-F238E27FC236}">
                <a16:creationId xmlns:a16="http://schemas.microsoft.com/office/drawing/2014/main" id="{E51461B1-3983-2D2C-5B02-1167EB72E42F}"/>
              </a:ext>
            </a:extLst>
          </p:cNvPr>
          <p:cNvSpPr/>
          <p:nvPr/>
        </p:nvSpPr>
        <p:spPr>
          <a:xfrm>
            <a:off x="5143319" y="4882303"/>
            <a:ext cx="827036" cy="385054"/>
          </a:xfrm>
          <a:prstGeom prst="round2SameRect">
            <a:avLst/>
          </a:prstGeom>
          <a:solidFill>
            <a:srgbClr val="F8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000" dirty="0">
                <a:latin typeface="Montserrat Medium" pitchFamily="2" charset="0"/>
              </a:rPr>
              <a:t>Regional Cali</a:t>
            </a:r>
          </a:p>
        </p:txBody>
      </p:sp>
      <p:sp>
        <p:nvSpPr>
          <p:cNvPr id="24" name="Rectángulo: esquinas superiores redondeadas 23">
            <a:extLst>
              <a:ext uri="{FF2B5EF4-FFF2-40B4-BE49-F238E27FC236}">
                <a16:creationId xmlns:a16="http://schemas.microsoft.com/office/drawing/2014/main" id="{2108464D-4934-42EF-BF8B-4DD997906331}"/>
              </a:ext>
            </a:extLst>
          </p:cNvPr>
          <p:cNvSpPr/>
          <p:nvPr/>
        </p:nvSpPr>
        <p:spPr>
          <a:xfrm>
            <a:off x="7047393" y="5962496"/>
            <a:ext cx="827036" cy="385054"/>
          </a:xfrm>
          <a:prstGeom prst="round2SameRect">
            <a:avLst/>
          </a:prstGeom>
          <a:solidFill>
            <a:srgbClr val="00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000" dirty="0">
                <a:latin typeface="Montserrat Medium" pitchFamily="2" charset="0"/>
              </a:rPr>
              <a:t>Regional Bogotá</a:t>
            </a:r>
          </a:p>
        </p:txBody>
      </p:sp>
      <p:sp>
        <p:nvSpPr>
          <p:cNvPr id="25" name="Rectángulo: esquinas superiores redondeadas 24">
            <a:extLst>
              <a:ext uri="{FF2B5EF4-FFF2-40B4-BE49-F238E27FC236}">
                <a16:creationId xmlns:a16="http://schemas.microsoft.com/office/drawing/2014/main" id="{75644ECD-8751-3B8F-7158-9B75A391C860}"/>
              </a:ext>
            </a:extLst>
          </p:cNvPr>
          <p:cNvSpPr/>
          <p:nvPr/>
        </p:nvSpPr>
        <p:spPr>
          <a:xfrm>
            <a:off x="5514975" y="1620906"/>
            <a:ext cx="921355" cy="385054"/>
          </a:xfrm>
          <a:prstGeom prst="round2SameRect">
            <a:avLst/>
          </a:prstGeom>
          <a:solidFill>
            <a:srgbClr val="FF7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000" dirty="0">
                <a:latin typeface="Montserrat Medium" pitchFamily="2" charset="0"/>
              </a:rPr>
              <a:t>Regional Magangué</a:t>
            </a:r>
          </a:p>
        </p:txBody>
      </p:sp>
      <p:sp>
        <p:nvSpPr>
          <p:cNvPr id="26" name="Rectángulo: esquinas superiores redondeadas 25">
            <a:extLst>
              <a:ext uri="{FF2B5EF4-FFF2-40B4-BE49-F238E27FC236}">
                <a16:creationId xmlns:a16="http://schemas.microsoft.com/office/drawing/2014/main" id="{9143A05F-F8D2-D0A4-8DA1-2F86BD7E90CF}"/>
              </a:ext>
            </a:extLst>
          </p:cNvPr>
          <p:cNvSpPr/>
          <p:nvPr/>
        </p:nvSpPr>
        <p:spPr>
          <a:xfrm>
            <a:off x="6781800" y="676471"/>
            <a:ext cx="1215631" cy="385054"/>
          </a:xfrm>
          <a:prstGeom prst="round2SameRect">
            <a:avLst/>
          </a:prstGeom>
          <a:solidFill>
            <a:srgbClr val="91C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000" dirty="0">
                <a:latin typeface="Montserrat Medium" pitchFamily="2" charset="0"/>
              </a:rPr>
              <a:t>Regional Barranquilla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EE5AF-FC35-B57D-DE0B-F355D162232D}"/>
              </a:ext>
            </a:extLst>
          </p:cNvPr>
          <p:cNvSpPr txBox="1"/>
          <p:nvPr/>
        </p:nvSpPr>
        <p:spPr>
          <a:xfrm>
            <a:off x="913474" y="5700886"/>
            <a:ext cx="5027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Montserrat" pitchFamily="2" charset="0"/>
              </a:rPr>
              <a:t>Las siete direcciones regionales de AUNAP tienen influencia e intervención en todo el territorio nacional.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B948275-0043-1EDA-441E-05007E35D31B}"/>
              </a:ext>
            </a:extLst>
          </p:cNvPr>
          <p:cNvSpPr txBox="1"/>
          <p:nvPr/>
        </p:nvSpPr>
        <p:spPr>
          <a:xfrm>
            <a:off x="1333199" y="2216739"/>
            <a:ext cx="308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Estación Marina</a:t>
            </a:r>
          </a:p>
          <a:p>
            <a:r>
              <a:rPr lang="es-CO" sz="2000" b="1" dirty="0">
                <a:solidFill>
                  <a:srgbClr val="000000"/>
                </a:solidFill>
                <a:latin typeface="Montserrat" pitchFamily="2" charset="0"/>
              </a:rPr>
              <a:t>Bahía Málaga</a:t>
            </a:r>
            <a:endParaRPr lang="es-CO" sz="20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B4B8FCA-A372-8C8B-0844-2BB1B5B40A23}"/>
              </a:ext>
            </a:extLst>
          </p:cNvPr>
          <p:cNvSpPr/>
          <p:nvPr/>
        </p:nvSpPr>
        <p:spPr>
          <a:xfrm>
            <a:off x="6201459" y="3711969"/>
            <a:ext cx="230255" cy="23025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C55091D-9BE4-C55C-E2E7-6CEA55849F78}"/>
              </a:ext>
            </a:extLst>
          </p:cNvPr>
          <p:cNvSpPr/>
          <p:nvPr/>
        </p:nvSpPr>
        <p:spPr>
          <a:xfrm>
            <a:off x="1102944" y="2321094"/>
            <a:ext cx="230255" cy="23025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6F73ADF-A39E-D7EE-CF93-5FF72F196A72}"/>
              </a:ext>
            </a:extLst>
          </p:cNvPr>
          <p:cNvSpPr txBox="1"/>
          <p:nvPr/>
        </p:nvSpPr>
        <p:spPr>
          <a:xfrm>
            <a:off x="1333199" y="3406040"/>
            <a:ext cx="308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Estación Piscícola</a:t>
            </a:r>
          </a:p>
          <a:p>
            <a:r>
              <a:rPr lang="es-CO" sz="2000" b="1" dirty="0">
                <a:solidFill>
                  <a:srgbClr val="000000"/>
                </a:solidFill>
                <a:latin typeface="Montserrat" pitchFamily="2" charset="0"/>
              </a:rPr>
              <a:t>del Alto Magdalena</a:t>
            </a:r>
            <a:endParaRPr lang="es-CO" sz="20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B1AF31A-5166-9D80-8812-3A24195480D2}"/>
              </a:ext>
            </a:extLst>
          </p:cNvPr>
          <p:cNvSpPr/>
          <p:nvPr/>
        </p:nvSpPr>
        <p:spPr>
          <a:xfrm>
            <a:off x="6781800" y="4109070"/>
            <a:ext cx="230255" cy="23025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7BC044D-46A4-2EAC-6A3E-E85D49998DA7}"/>
              </a:ext>
            </a:extLst>
          </p:cNvPr>
          <p:cNvSpPr/>
          <p:nvPr/>
        </p:nvSpPr>
        <p:spPr>
          <a:xfrm>
            <a:off x="1096160" y="3506868"/>
            <a:ext cx="230255" cy="23025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E6C54B8-CAB1-1BCF-9001-BDB1AC2BC2A1}"/>
              </a:ext>
            </a:extLst>
          </p:cNvPr>
          <p:cNvSpPr txBox="1"/>
          <p:nvPr/>
        </p:nvSpPr>
        <p:spPr>
          <a:xfrm>
            <a:off x="1333199" y="4519343"/>
            <a:ext cx="308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0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Estación Piscícola</a:t>
            </a:r>
          </a:p>
          <a:p>
            <a:r>
              <a:rPr lang="es-CO" sz="2000" b="1" dirty="0">
                <a:solidFill>
                  <a:srgbClr val="000000"/>
                </a:solidFill>
                <a:latin typeface="Montserrat" pitchFamily="2" charset="0"/>
              </a:rPr>
              <a:t>De Repelón</a:t>
            </a:r>
            <a:endParaRPr lang="es-CO" sz="2000" b="1" i="0" strike="noStrike" dirty="0">
              <a:solidFill>
                <a:srgbClr val="000000"/>
              </a:solidFill>
              <a:effectLst/>
              <a:latin typeface="Montserrat" pitchFamily="2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9579EFF-8658-AA07-CBA2-F4BE3643DED1}"/>
              </a:ext>
            </a:extLst>
          </p:cNvPr>
          <p:cNvSpPr/>
          <p:nvPr/>
        </p:nvSpPr>
        <p:spPr>
          <a:xfrm>
            <a:off x="6750332" y="1505778"/>
            <a:ext cx="230255" cy="2302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4FFCF03-4E97-BBC9-FDDD-68B34E4AB4B7}"/>
              </a:ext>
            </a:extLst>
          </p:cNvPr>
          <p:cNvSpPr/>
          <p:nvPr/>
        </p:nvSpPr>
        <p:spPr>
          <a:xfrm>
            <a:off x="1116512" y="4595341"/>
            <a:ext cx="230255" cy="2302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035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10AAF33-0D8B-EB6D-3104-C8C977C2A273}"/>
              </a:ext>
            </a:extLst>
          </p:cNvPr>
          <p:cNvSpPr txBox="1"/>
          <p:nvPr/>
        </p:nvSpPr>
        <p:spPr>
          <a:xfrm>
            <a:off x="5891301" y="2287900"/>
            <a:ext cx="52885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dirty="0">
                <a:solidFill>
                  <a:srgbClr val="01488E"/>
                </a:solidFill>
                <a:latin typeface="Montserrat Black" pitchFamily="2" charset="0"/>
              </a:rPr>
              <a:t>Presupuesto</a:t>
            </a:r>
          </a:p>
          <a:p>
            <a:r>
              <a:rPr lang="es-CO" sz="5400" dirty="0">
                <a:solidFill>
                  <a:srgbClr val="01488E"/>
                </a:solidFill>
                <a:latin typeface="Montserrat Medium" pitchFamily="2" charset="0"/>
              </a:rPr>
              <a:t>anual</a:t>
            </a:r>
          </a:p>
          <a:p>
            <a:r>
              <a:rPr lang="es-CO" sz="5400" dirty="0">
                <a:solidFill>
                  <a:srgbClr val="01488E"/>
                </a:solidFill>
                <a:latin typeface="Montserrat Black" pitchFamily="2" charset="0"/>
              </a:rPr>
              <a:t>Planeación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EEF129-344B-0D2B-5621-D96ED714B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167" y="505724"/>
            <a:ext cx="4444459" cy="58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26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8D144C-FA0F-8E46-F1AB-57A0A14EF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D2FF782-FE64-3807-1E0A-B5898907F613}"/>
              </a:ext>
            </a:extLst>
          </p:cNvPr>
          <p:cNvSpPr/>
          <p:nvPr/>
        </p:nvSpPr>
        <p:spPr>
          <a:xfrm>
            <a:off x="-122549" y="-35351"/>
            <a:ext cx="631595" cy="692870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10AAF33-0D8B-EB6D-3104-C8C977C2A273}"/>
              </a:ext>
            </a:extLst>
          </p:cNvPr>
          <p:cNvSpPr txBox="1"/>
          <p:nvPr/>
        </p:nvSpPr>
        <p:spPr>
          <a:xfrm>
            <a:off x="782749" y="326391"/>
            <a:ext cx="5999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01488E"/>
                </a:solidFill>
                <a:latin typeface="Montserrat Black" pitchFamily="2" charset="0"/>
              </a:rPr>
              <a:t>Presupuesto 2022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EE5AF-FC35-B57D-DE0B-F355D162232D}"/>
              </a:ext>
            </a:extLst>
          </p:cNvPr>
          <p:cNvSpPr txBox="1"/>
          <p:nvPr/>
        </p:nvSpPr>
        <p:spPr>
          <a:xfrm>
            <a:off x="968830" y="5952410"/>
            <a:ext cx="8000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Montserrat" pitchFamily="2" charset="0"/>
              </a:rPr>
              <a:t>Cifras en millones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45A98F-D313-A031-EA70-D7D2DF0B2161}"/>
              </a:ext>
            </a:extLst>
          </p:cNvPr>
          <p:cNvSpPr txBox="1"/>
          <p:nvPr/>
        </p:nvSpPr>
        <p:spPr>
          <a:xfrm>
            <a:off x="968830" y="4885647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498E"/>
                </a:solidFill>
                <a:effectLst/>
                <a:latin typeface="Montserrat Black" pitchFamily="2" charset="0"/>
              </a:rPr>
              <a:t>83,0%</a:t>
            </a:r>
            <a:endParaRPr lang="es-CO" sz="2400" dirty="0">
              <a:solidFill>
                <a:srgbClr val="00498E"/>
              </a:solidFill>
              <a:latin typeface="Montserrat Black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18B6C7-EE63-7A36-1D8B-62D1E9FCC522}"/>
              </a:ext>
            </a:extLst>
          </p:cNvPr>
          <p:cNvSpPr txBox="1"/>
          <p:nvPr/>
        </p:nvSpPr>
        <p:spPr>
          <a:xfrm>
            <a:off x="2379986" y="4885647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B0F0"/>
                </a:solidFill>
                <a:effectLst/>
                <a:latin typeface="Montserrat Black" pitchFamily="2" charset="0"/>
              </a:rPr>
              <a:t>80,9%</a:t>
            </a:r>
            <a:endParaRPr lang="es-CO" sz="2400" dirty="0">
              <a:solidFill>
                <a:srgbClr val="00B0F0"/>
              </a:solidFill>
              <a:latin typeface="Montserrat Black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6A09DD-716A-6AB7-4EEB-622768B8FD1E}"/>
              </a:ext>
            </a:extLst>
          </p:cNvPr>
          <p:cNvSpPr txBox="1"/>
          <p:nvPr/>
        </p:nvSpPr>
        <p:spPr>
          <a:xfrm>
            <a:off x="3791142" y="4885647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Montserrat Black" pitchFamily="2" charset="0"/>
              </a:rPr>
              <a:t>88,1%</a:t>
            </a:r>
            <a:endParaRPr lang="es-CO" sz="2400" dirty="0">
              <a:solidFill>
                <a:schemeClr val="accent6">
                  <a:lumMod val="75000"/>
                </a:schemeClr>
              </a:solidFill>
              <a:latin typeface="Montserrat Black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DD65F3E-5DD7-248D-9D1B-427C411929CD}"/>
              </a:ext>
            </a:extLst>
          </p:cNvPr>
          <p:cNvSpPr txBox="1"/>
          <p:nvPr/>
        </p:nvSpPr>
        <p:spPr>
          <a:xfrm>
            <a:off x="5202298" y="4885647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serrat Black" pitchFamily="2" charset="0"/>
              </a:rPr>
              <a:t>87,5%</a:t>
            </a:r>
            <a:endParaRPr lang="es-CO" sz="2400" dirty="0">
              <a:solidFill>
                <a:schemeClr val="accent1">
                  <a:lumMod val="60000"/>
                  <a:lumOff val="40000"/>
                </a:schemeClr>
              </a:solidFill>
              <a:latin typeface="Montserrat Black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0BB801D-3B93-7643-25B5-292C507F85C5}"/>
              </a:ext>
            </a:extLst>
          </p:cNvPr>
          <p:cNvSpPr txBox="1"/>
          <p:nvPr/>
        </p:nvSpPr>
        <p:spPr>
          <a:xfrm>
            <a:off x="6613454" y="4885647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00B670"/>
                </a:solidFill>
                <a:effectLst/>
                <a:latin typeface="Montserrat Black" pitchFamily="2" charset="0"/>
              </a:rPr>
              <a:t>91,6%</a:t>
            </a:r>
            <a:endParaRPr lang="es-CO" sz="2400" dirty="0">
              <a:solidFill>
                <a:srgbClr val="00B670"/>
              </a:solidFill>
              <a:latin typeface="Montserrat Black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6B53D28-9D1D-FC51-F1BE-AFFEF9E72BD1}"/>
              </a:ext>
            </a:extLst>
          </p:cNvPr>
          <p:cNvSpPr txBox="1"/>
          <p:nvPr/>
        </p:nvSpPr>
        <p:spPr>
          <a:xfrm>
            <a:off x="8024610" y="4885647"/>
            <a:ext cx="13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strike="noStrike" dirty="0">
                <a:solidFill>
                  <a:srgbClr val="7030A0"/>
                </a:solidFill>
                <a:effectLst/>
                <a:latin typeface="Montserrat Black" pitchFamily="2" charset="0"/>
              </a:rPr>
              <a:t>72,4%</a:t>
            </a:r>
            <a:endParaRPr lang="es-CO" sz="2400" dirty="0">
              <a:solidFill>
                <a:srgbClr val="7030A0"/>
              </a:solidFill>
              <a:latin typeface="Montserrat Black" pitchFamily="2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68717F1-9954-715C-52E2-13DA348AA46D}"/>
              </a:ext>
            </a:extLst>
          </p:cNvPr>
          <p:cNvSpPr/>
          <p:nvPr/>
        </p:nvSpPr>
        <p:spPr>
          <a:xfrm>
            <a:off x="9556009" y="1470115"/>
            <a:ext cx="45719" cy="4495981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BE8435-7477-68DD-A771-996145D016AE}"/>
              </a:ext>
            </a:extLst>
          </p:cNvPr>
          <p:cNvSpPr txBox="1"/>
          <p:nvPr/>
        </p:nvSpPr>
        <p:spPr>
          <a:xfrm>
            <a:off x="878906" y="5255558"/>
            <a:ext cx="1549913" cy="25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Funcionamiento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CBC7741-DB02-50AC-417D-1DD49A73A99D}"/>
              </a:ext>
            </a:extLst>
          </p:cNvPr>
          <p:cNvSpPr txBox="1"/>
          <p:nvPr/>
        </p:nvSpPr>
        <p:spPr>
          <a:xfrm>
            <a:off x="2290062" y="5255558"/>
            <a:ext cx="1549913" cy="25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Fortalecimiento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09139B1-2655-A348-7652-7B94C29B9568}"/>
              </a:ext>
            </a:extLst>
          </p:cNvPr>
          <p:cNvSpPr txBox="1"/>
          <p:nvPr/>
        </p:nvSpPr>
        <p:spPr>
          <a:xfrm>
            <a:off x="3701218" y="5255558"/>
            <a:ext cx="1549913" cy="25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Sostenibilidad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94CDEAC-2486-7017-DDE3-A5DF8F029CA0}"/>
              </a:ext>
            </a:extLst>
          </p:cNvPr>
          <p:cNvSpPr txBox="1"/>
          <p:nvPr/>
        </p:nvSpPr>
        <p:spPr>
          <a:xfrm>
            <a:off x="5112374" y="5255558"/>
            <a:ext cx="1549913" cy="25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Inspección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51900F0-1C4B-D192-5E45-BC096CDC619F}"/>
              </a:ext>
            </a:extLst>
          </p:cNvPr>
          <p:cNvSpPr txBox="1"/>
          <p:nvPr/>
        </p:nvSpPr>
        <p:spPr>
          <a:xfrm>
            <a:off x="6497031" y="5255558"/>
            <a:ext cx="1549913" cy="25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SEPEC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F3AEDC8-8951-8F6A-B9A5-10FB50619AFB}"/>
              </a:ext>
            </a:extLst>
          </p:cNvPr>
          <p:cNvSpPr txBox="1"/>
          <p:nvPr/>
        </p:nvSpPr>
        <p:spPr>
          <a:xfrm>
            <a:off x="7908187" y="5255558"/>
            <a:ext cx="1549913" cy="25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Investigación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DBEAFE0-ADED-6293-8ECD-A105850C5F6F}"/>
              </a:ext>
            </a:extLst>
          </p:cNvPr>
          <p:cNvSpPr txBox="1"/>
          <p:nvPr/>
        </p:nvSpPr>
        <p:spPr>
          <a:xfrm>
            <a:off x="9917740" y="5255558"/>
            <a:ext cx="1549913" cy="25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>
                <a:latin typeface="Montserrat Medium" pitchFamily="2" charset="0"/>
              </a:rPr>
              <a:t>AUNAP</a:t>
            </a:r>
          </a:p>
        </p:txBody>
      </p:sp>
      <p:sp>
        <p:nvSpPr>
          <p:cNvPr id="30" name="Rectángulo: esquinas superiores redondeadas 29">
            <a:extLst>
              <a:ext uri="{FF2B5EF4-FFF2-40B4-BE49-F238E27FC236}">
                <a16:creationId xmlns:a16="http://schemas.microsoft.com/office/drawing/2014/main" id="{B9E666BE-9036-339D-33A2-8CD560381D86}"/>
              </a:ext>
            </a:extLst>
          </p:cNvPr>
          <p:cNvSpPr/>
          <p:nvPr/>
        </p:nvSpPr>
        <p:spPr>
          <a:xfrm>
            <a:off x="1442720" y="254296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Rectángulo: esquinas superiores redondeadas 30">
            <a:extLst>
              <a:ext uri="{FF2B5EF4-FFF2-40B4-BE49-F238E27FC236}">
                <a16:creationId xmlns:a16="http://schemas.microsoft.com/office/drawing/2014/main" id="{8E9D5096-F433-3FEB-536F-833E6120B466}"/>
              </a:ext>
            </a:extLst>
          </p:cNvPr>
          <p:cNvSpPr/>
          <p:nvPr/>
        </p:nvSpPr>
        <p:spPr>
          <a:xfrm>
            <a:off x="1451512" y="2992217"/>
            <a:ext cx="362049" cy="1893429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$11.464</a:t>
            </a:r>
          </a:p>
        </p:txBody>
      </p:sp>
      <p:sp>
        <p:nvSpPr>
          <p:cNvPr id="32" name="Rectángulo: esquinas superiores redondeadas 31">
            <a:extLst>
              <a:ext uri="{FF2B5EF4-FFF2-40B4-BE49-F238E27FC236}">
                <a16:creationId xmlns:a16="http://schemas.microsoft.com/office/drawing/2014/main" id="{1BCA26DE-9A0A-202B-DC86-706205C15487}"/>
              </a:ext>
            </a:extLst>
          </p:cNvPr>
          <p:cNvSpPr/>
          <p:nvPr/>
        </p:nvSpPr>
        <p:spPr>
          <a:xfrm>
            <a:off x="2874290" y="254296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: esquinas superiores redondeadas 32">
            <a:extLst>
              <a:ext uri="{FF2B5EF4-FFF2-40B4-BE49-F238E27FC236}">
                <a16:creationId xmlns:a16="http://schemas.microsoft.com/office/drawing/2014/main" id="{5F14A119-4362-840E-ED0D-8F1C7D8CC4F5}"/>
              </a:ext>
            </a:extLst>
          </p:cNvPr>
          <p:cNvSpPr/>
          <p:nvPr/>
        </p:nvSpPr>
        <p:spPr>
          <a:xfrm>
            <a:off x="2883082" y="3176961"/>
            <a:ext cx="370841" cy="1708685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$2.872</a:t>
            </a:r>
          </a:p>
        </p:txBody>
      </p:sp>
      <p:sp>
        <p:nvSpPr>
          <p:cNvPr id="34" name="Rectángulo: esquinas superiores redondeadas 33">
            <a:extLst>
              <a:ext uri="{FF2B5EF4-FFF2-40B4-BE49-F238E27FC236}">
                <a16:creationId xmlns:a16="http://schemas.microsoft.com/office/drawing/2014/main" id="{45B30D44-8AEA-ADC5-0FC4-5B08F6259E46}"/>
              </a:ext>
            </a:extLst>
          </p:cNvPr>
          <p:cNvSpPr/>
          <p:nvPr/>
        </p:nvSpPr>
        <p:spPr>
          <a:xfrm>
            <a:off x="4253130" y="254296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Rectángulo: esquinas superiores redondeadas 34">
            <a:extLst>
              <a:ext uri="{FF2B5EF4-FFF2-40B4-BE49-F238E27FC236}">
                <a16:creationId xmlns:a16="http://schemas.microsoft.com/office/drawing/2014/main" id="{161EF64F-1AA7-72B8-2282-6F9559E1B844}"/>
              </a:ext>
            </a:extLst>
          </p:cNvPr>
          <p:cNvSpPr/>
          <p:nvPr/>
        </p:nvSpPr>
        <p:spPr>
          <a:xfrm>
            <a:off x="4261922" y="2798677"/>
            <a:ext cx="370841" cy="2086970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$23.950</a:t>
            </a:r>
          </a:p>
        </p:txBody>
      </p:sp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id="{348D437C-49D7-47C0-1AD0-FB56E43334CF}"/>
              </a:ext>
            </a:extLst>
          </p:cNvPr>
          <p:cNvSpPr/>
          <p:nvPr/>
        </p:nvSpPr>
        <p:spPr>
          <a:xfrm>
            <a:off x="5659374" y="254296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: esquinas superiores redondeadas 36">
            <a:extLst>
              <a:ext uri="{FF2B5EF4-FFF2-40B4-BE49-F238E27FC236}">
                <a16:creationId xmlns:a16="http://schemas.microsoft.com/office/drawing/2014/main" id="{07DF140A-1888-6F99-8438-5CDC6A6FAECE}"/>
              </a:ext>
            </a:extLst>
          </p:cNvPr>
          <p:cNvSpPr/>
          <p:nvPr/>
        </p:nvSpPr>
        <p:spPr>
          <a:xfrm>
            <a:off x="5668166" y="2895447"/>
            <a:ext cx="362049" cy="1990199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$3.061</a:t>
            </a:r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id="{D9AB6D2D-E76D-2E35-B9AC-2739B7BC4EF2}"/>
              </a:ext>
            </a:extLst>
          </p:cNvPr>
          <p:cNvSpPr/>
          <p:nvPr/>
        </p:nvSpPr>
        <p:spPr>
          <a:xfrm>
            <a:off x="7090944" y="254296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: esquinas superiores redondeadas 38">
            <a:extLst>
              <a:ext uri="{FF2B5EF4-FFF2-40B4-BE49-F238E27FC236}">
                <a16:creationId xmlns:a16="http://schemas.microsoft.com/office/drawing/2014/main" id="{D4158948-3A8F-ECE3-D8B7-45C7FD7A79A8}"/>
              </a:ext>
            </a:extLst>
          </p:cNvPr>
          <p:cNvSpPr/>
          <p:nvPr/>
        </p:nvSpPr>
        <p:spPr>
          <a:xfrm>
            <a:off x="7099736" y="2707021"/>
            <a:ext cx="362049" cy="2178626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$10.347</a:t>
            </a:r>
          </a:p>
        </p:txBody>
      </p:sp>
      <p:sp>
        <p:nvSpPr>
          <p:cNvPr id="40" name="Rectángulo: esquinas superiores redondeadas 39">
            <a:extLst>
              <a:ext uri="{FF2B5EF4-FFF2-40B4-BE49-F238E27FC236}">
                <a16:creationId xmlns:a16="http://schemas.microsoft.com/office/drawing/2014/main" id="{A4CE4A87-BA3A-FB5B-5CB9-BC71CB7E2D0B}"/>
              </a:ext>
            </a:extLst>
          </p:cNvPr>
          <p:cNvSpPr/>
          <p:nvPr/>
        </p:nvSpPr>
        <p:spPr>
          <a:xfrm>
            <a:off x="8542804" y="2542960"/>
            <a:ext cx="370841" cy="2342687"/>
          </a:xfrm>
          <a:prstGeom prst="round2SameRect">
            <a:avLst>
              <a:gd name="adj1" fmla="val 4132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: esquinas superiores redondeadas 40">
            <a:extLst>
              <a:ext uri="{FF2B5EF4-FFF2-40B4-BE49-F238E27FC236}">
                <a16:creationId xmlns:a16="http://schemas.microsoft.com/office/drawing/2014/main" id="{EDA616EC-8E99-E9FC-3A36-8CDBAD33D9A1}"/>
              </a:ext>
            </a:extLst>
          </p:cNvPr>
          <p:cNvSpPr/>
          <p:nvPr/>
        </p:nvSpPr>
        <p:spPr>
          <a:xfrm>
            <a:off x="8551596" y="3432085"/>
            <a:ext cx="362049" cy="1453562"/>
          </a:xfrm>
          <a:prstGeom prst="round2SameRect">
            <a:avLst>
              <a:gd name="adj1" fmla="val 41324"/>
              <a:gd name="adj2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600" dirty="0">
                <a:latin typeface="Montserrat Medium" pitchFamily="2" charset="0"/>
              </a:rPr>
              <a:t>$3.981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02F2CC20-5B59-FE44-8A94-97A10FE82C05}"/>
              </a:ext>
            </a:extLst>
          </p:cNvPr>
          <p:cNvSpPr txBox="1"/>
          <p:nvPr/>
        </p:nvSpPr>
        <p:spPr>
          <a:xfrm>
            <a:off x="3912263" y="5471787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>
                <a:solidFill>
                  <a:srgbClr val="00498D"/>
                </a:solidFill>
                <a:latin typeface="Montserrat" pitchFamily="2" charset="0"/>
              </a:rPr>
              <a:t>Ejecución 2022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E0B1F88-1712-7916-7EE2-713A3D35AF8E}"/>
              </a:ext>
            </a:extLst>
          </p:cNvPr>
          <p:cNvSpPr txBox="1"/>
          <p:nvPr/>
        </p:nvSpPr>
        <p:spPr>
          <a:xfrm>
            <a:off x="9663641" y="5471787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>
                <a:solidFill>
                  <a:srgbClr val="00498D"/>
                </a:solidFill>
                <a:latin typeface="Montserrat" pitchFamily="2" charset="0"/>
              </a:rPr>
              <a:t>Total Ejecución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D160A18-CB78-8EFE-2676-23F346404C0C}"/>
              </a:ext>
            </a:extLst>
          </p:cNvPr>
          <p:cNvSpPr txBox="1"/>
          <p:nvPr/>
        </p:nvSpPr>
        <p:spPr>
          <a:xfrm>
            <a:off x="1039075" y="1112552"/>
            <a:ext cx="78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u="none" strike="noStrike" dirty="0">
                <a:solidFill>
                  <a:srgbClr val="00498D"/>
                </a:solidFill>
                <a:effectLst/>
                <a:latin typeface="Montserrat Black" pitchFamily="2" charset="0"/>
              </a:rPr>
              <a:t>Corte a 31 de octubre</a:t>
            </a:r>
            <a:endParaRPr lang="es-CO" dirty="0">
              <a:solidFill>
                <a:srgbClr val="00498D"/>
              </a:solidFill>
              <a:latin typeface="Montserrat Black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4F48037-F6A8-3181-D423-359BCAA97CAA}"/>
              </a:ext>
            </a:extLst>
          </p:cNvPr>
          <p:cNvSpPr txBox="1"/>
          <p:nvPr/>
        </p:nvSpPr>
        <p:spPr>
          <a:xfrm>
            <a:off x="3738338" y="1608614"/>
            <a:ext cx="234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>
                <a:solidFill>
                  <a:srgbClr val="00498D"/>
                </a:solidFill>
                <a:latin typeface="Montserrat" pitchFamily="2" charset="0"/>
              </a:rPr>
              <a:t>Presupuesto 2022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6ADE107-8A39-3439-6C88-374DABE85EC9}"/>
              </a:ext>
            </a:extLst>
          </p:cNvPr>
          <p:cNvSpPr txBox="1"/>
          <p:nvPr/>
        </p:nvSpPr>
        <p:spPr>
          <a:xfrm>
            <a:off x="878906" y="2067241"/>
            <a:ext cx="145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latin typeface="Montserrat Medium" pitchFamily="2" charset="0"/>
              </a:rPr>
              <a:t>$13.814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8F82C06-8227-A411-C7CD-F8EA898EDACF}"/>
              </a:ext>
            </a:extLst>
          </p:cNvPr>
          <p:cNvSpPr txBox="1"/>
          <p:nvPr/>
        </p:nvSpPr>
        <p:spPr>
          <a:xfrm>
            <a:off x="2316638" y="2067241"/>
            <a:ext cx="145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latin typeface="Montserrat Medium" pitchFamily="2" charset="0"/>
              </a:rPr>
              <a:t>$3.552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4D62BE2-16AB-2BBB-5462-D33AD2B79CC4}"/>
              </a:ext>
            </a:extLst>
          </p:cNvPr>
          <p:cNvSpPr txBox="1"/>
          <p:nvPr/>
        </p:nvSpPr>
        <p:spPr>
          <a:xfrm>
            <a:off x="3710159" y="2067241"/>
            <a:ext cx="145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latin typeface="Montserrat Medium" pitchFamily="2" charset="0"/>
              </a:rPr>
              <a:t>$27.200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84E4DA9-29A0-8204-DE70-192419A88328}"/>
              </a:ext>
            </a:extLst>
          </p:cNvPr>
          <p:cNvSpPr txBox="1"/>
          <p:nvPr/>
        </p:nvSpPr>
        <p:spPr>
          <a:xfrm>
            <a:off x="5155049" y="2067241"/>
            <a:ext cx="145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latin typeface="Montserrat Medium" pitchFamily="2" charset="0"/>
              </a:rPr>
              <a:t>$3.500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8E79703-A3A1-2E37-1AEE-0CAC0C19B8E4}"/>
              </a:ext>
            </a:extLst>
          </p:cNvPr>
          <p:cNvSpPr txBox="1"/>
          <p:nvPr/>
        </p:nvSpPr>
        <p:spPr>
          <a:xfrm>
            <a:off x="6548409" y="2067241"/>
            <a:ext cx="145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latin typeface="Montserrat Medium" pitchFamily="2" charset="0"/>
              </a:rPr>
              <a:t>$11.300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4C46A1B-6183-A1F7-401B-C078FF5B72EB}"/>
              </a:ext>
            </a:extLst>
          </p:cNvPr>
          <p:cNvSpPr txBox="1"/>
          <p:nvPr/>
        </p:nvSpPr>
        <p:spPr>
          <a:xfrm>
            <a:off x="8007050" y="2067241"/>
            <a:ext cx="145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latin typeface="Montserrat Medium" pitchFamily="2" charset="0"/>
              </a:rPr>
              <a:t>$5.500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9609937" y="1470115"/>
            <a:ext cx="2146742" cy="3877197"/>
            <a:chOff x="9609937" y="1470115"/>
            <a:chExt cx="2146742" cy="3877197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31F0A037-9BF9-49C8-9D12-8B51FF574CC0}"/>
                </a:ext>
              </a:extLst>
            </p:cNvPr>
            <p:cNvSpPr txBox="1"/>
            <p:nvPr/>
          </p:nvSpPr>
          <p:spPr>
            <a:xfrm>
              <a:off x="10004724" y="4885647"/>
              <a:ext cx="1370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i="0" u="none" strike="noStrike" dirty="0">
                  <a:solidFill>
                    <a:srgbClr val="FFB600"/>
                  </a:solidFill>
                  <a:effectLst/>
                  <a:latin typeface="Montserrat Black" pitchFamily="2" charset="0"/>
                </a:rPr>
                <a:t>85,8%</a:t>
              </a:r>
              <a:endParaRPr lang="es-CO" sz="2400" dirty="0">
                <a:solidFill>
                  <a:srgbClr val="FFB600"/>
                </a:solidFill>
                <a:latin typeface="Montserrat Black" pitchFamily="2" charset="0"/>
              </a:endParaRPr>
            </a:p>
          </p:txBody>
        </p:sp>
        <p:sp>
          <p:nvSpPr>
            <p:cNvPr id="42" name="Rectángulo: esquinas superiores redondeadas 41">
              <a:extLst>
                <a:ext uri="{FF2B5EF4-FFF2-40B4-BE49-F238E27FC236}">
                  <a16:creationId xmlns:a16="http://schemas.microsoft.com/office/drawing/2014/main" id="{E8922EBA-7A22-8F69-B480-5D2C5BCDFBDC}"/>
                </a:ext>
              </a:extLst>
            </p:cNvPr>
            <p:cNvSpPr/>
            <p:nvPr/>
          </p:nvSpPr>
          <p:spPr>
            <a:xfrm>
              <a:off x="10500773" y="2542960"/>
              <a:ext cx="370841" cy="2342687"/>
            </a:xfrm>
            <a:prstGeom prst="round2SameRect">
              <a:avLst>
                <a:gd name="adj1" fmla="val 41324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3" name="Rectángulo: esquinas superiores redondeadas 42">
              <a:extLst>
                <a:ext uri="{FF2B5EF4-FFF2-40B4-BE49-F238E27FC236}">
                  <a16:creationId xmlns:a16="http://schemas.microsoft.com/office/drawing/2014/main" id="{6CE26503-F2D4-3BA9-4291-D4A1F0558381}"/>
                </a:ext>
              </a:extLst>
            </p:cNvPr>
            <p:cNvSpPr/>
            <p:nvPr/>
          </p:nvSpPr>
          <p:spPr>
            <a:xfrm>
              <a:off x="10509565" y="2992217"/>
              <a:ext cx="370841" cy="1893429"/>
            </a:xfrm>
            <a:prstGeom prst="round2SameRect">
              <a:avLst>
                <a:gd name="adj1" fmla="val 41324"/>
                <a:gd name="adj2" fmla="val 0"/>
              </a:avLst>
            </a:prstGeom>
            <a:solidFill>
              <a:srgbClr val="F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s-CO" sz="1600" dirty="0">
                  <a:solidFill>
                    <a:schemeClr val="tx1"/>
                  </a:solidFill>
                  <a:latin typeface="Montserrat Medium" pitchFamily="2" charset="0"/>
                </a:rPr>
                <a:t>$55.675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4308FE5C-BB22-F4C4-49A2-A3E3CA165CA8}"/>
                </a:ext>
              </a:extLst>
            </p:cNvPr>
            <p:cNvSpPr txBox="1"/>
            <p:nvPr/>
          </p:nvSpPr>
          <p:spPr>
            <a:xfrm>
              <a:off x="9964232" y="2067241"/>
              <a:ext cx="14510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1800" dirty="0">
                  <a:latin typeface="Montserrat Medium" pitchFamily="2" charset="0"/>
                </a:rPr>
                <a:t>$64.865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C11B3122-1B54-613B-BA15-A99E78B5CB9B}"/>
                </a:ext>
              </a:extLst>
            </p:cNvPr>
            <p:cNvSpPr txBox="1"/>
            <p:nvPr/>
          </p:nvSpPr>
          <p:spPr>
            <a:xfrm>
              <a:off x="9609937" y="1470115"/>
              <a:ext cx="21467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solidFill>
                    <a:srgbClr val="00498D"/>
                  </a:solidFill>
                  <a:latin typeface="Montserrat" pitchFamily="2" charset="0"/>
                </a:rPr>
                <a:t>Total Presupuesto</a:t>
              </a:r>
            </a:p>
            <a:p>
              <a:pPr algn="ctr"/>
              <a:r>
                <a:rPr lang="es-CO" sz="1600" b="1" dirty="0">
                  <a:solidFill>
                    <a:srgbClr val="00498D"/>
                  </a:solidFill>
                  <a:latin typeface="Montserrat" pitchFamily="2" charset="0"/>
                </a:rPr>
                <a:t>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11925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3617</TotalTime>
  <Words>2357</Words>
  <Application>Microsoft Office PowerPoint</Application>
  <PresentationFormat>Panorámica</PresentationFormat>
  <Paragraphs>720</Paragraphs>
  <Slides>55</Slides>
  <Notes>0</Notes>
  <HiddenSlides>0</HiddenSlides>
  <MMClips>7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3" baseType="lpstr">
      <vt:lpstr>Arial</vt:lpstr>
      <vt:lpstr>Arial Narrow</vt:lpstr>
      <vt:lpstr>Calibri</vt:lpstr>
      <vt:lpstr>Calibri Light</vt:lpstr>
      <vt:lpstr>Montserrat</vt:lpstr>
      <vt:lpstr>Montserrat Black</vt:lpstr>
      <vt:lpstr>Montserrat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Karen Umbarila</dc:creator>
  <cp:lastModifiedBy>USER</cp:lastModifiedBy>
  <cp:revision>65</cp:revision>
  <dcterms:created xsi:type="dcterms:W3CDTF">2022-12-03T16:52:25Z</dcterms:created>
  <dcterms:modified xsi:type="dcterms:W3CDTF">2022-12-06T14:34:22Z</dcterms:modified>
</cp:coreProperties>
</file>